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0" r:id="rId3"/>
    <p:sldId id="257" r:id="rId4"/>
    <p:sldId id="258" r:id="rId5"/>
    <p:sldId id="260" r:id="rId6"/>
    <p:sldId id="259" r:id="rId7"/>
    <p:sldId id="261" r:id="rId8"/>
    <p:sldId id="262" r:id="rId9"/>
    <p:sldId id="263" r:id="rId10"/>
    <p:sldId id="269" r:id="rId11"/>
    <p:sldId id="271" r:id="rId12"/>
    <p:sldId id="264" r:id="rId13"/>
    <p:sldId id="265" r:id="rId14"/>
    <p:sldId id="266" r:id="rId15"/>
    <p:sldId id="272" r:id="rId16"/>
    <p:sldId id="273" r:id="rId17"/>
    <p:sldId id="267" r:id="rId18"/>
    <p:sldId id="275" r:id="rId19"/>
    <p:sldId id="268" r:id="rId20"/>
    <p:sldId id="274" r:id="rId21"/>
  </p:sldIdLst>
  <p:sldSz cx="9144000" cy="6858000" type="screen4x3"/>
  <p:notesSz cx="9928225" cy="67976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067958-BBFA-5A5E-80C4-5FC132E504AE}" name="Claudia Elizabeth Leigh Vivanco" initials="CELV" userId="S-1-5-21-1738397822-2142318337-354648898-91836" providerId="AD"/>
  <p188:author id="{15BD13AD-4BA8-B10B-A6B1-CF858B177F2F}" name="Janette Colamarco Ureña" initials="JC" userId="d120703d9ef48db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ía Cristina  Larrea Marriott" initials="MCLM" lastIdx="1" clrIdx="0">
    <p:extLst>
      <p:ext uri="{19B8F6BF-5375-455C-9EA6-DF929625EA0E}">
        <p15:presenceInfo xmlns:p15="http://schemas.microsoft.com/office/powerpoint/2012/main" userId="S::mlarream@CorporacionRosado.onmicrosoft.com::b7bc444d-bdd7-4e56-9766-5db9e91bad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37" autoAdjust="0"/>
  </p:normalViewPr>
  <p:slideViewPr>
    <p:cSldViewPr>
      <p:cViewPr varScale="1">
        <p:scale>
          <a:sx n="59" d="100"/>
          <a:sy n="59" d="100"/>
        </p:scale>
        <p:origin x="1524" y="52"/>
      </p:cViewPr>
      <p:guideLst>
        <p:guide orient="horz" pos="2880"/>
        <p:guide pos="2160"/>
      </p:guideLst>
    </p:cSldViewPr>
  </p:slideViewPr>
  <p:outlineViewPr>
    <p:cViewPr>
      <p:scale>
        <a:sx n="33" d="100"/>
        <a:sy n="33" d="100"/>
      </p:scale>
      <p:origin x="0" y="-12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302909" cy="340192"/>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623622" y="0"/>
            <a:ext cx="4302909" cy="340192"/>
          </a:xfrm>
          <a:prstGeom prst="rect">
            <a:avLst/>
          </a:prstGeom>
        </p:spPr>
        <p:txBody>
          <a:bodyPr vert="horz" lIns="91440" tIns="45720" rIns="91440" bIns="45720" rtlCol="0"/>
          <a:lstStyle>
            <a:lvl1pPr algn="r">
              <a:defRPr sz="1200"/>
            </a:lvl1pPr>
          </a:lstStyle>
          <a:p>
            <a:fld id="{7AB9D84D-302D-4BE7-B158-0E16C689E563}" type="datetimeFigureOut">
              <a:rPr lang="es-EC" smtClean="0"/>
              <a:t>12/5/2026</a:t>
            </a:fld>
            <a:endParaRPr lang="es-EC"/>
          </a:p>
        </p:txBody>
      </p:sp>
      <p:sp>
        <p:nvSpPr>
          <p:cNvPr id="4" name="Marcador de imagen de diapositiva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93501" y="3271074"/>
            <a:ext cx="7941224" cy="267689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1" y="6457484"/>
            <a:ext cx="4302909" cy="340191"/>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623622" y="6457484"/>
            <a:ext cx="4302909" cy="340191"/>
          </a:xfrm>
          <a:prstGeom prst="rect">
            <a:avLst/>
          </a:prstGeom>
        </p:spPr>
        <p:txBody>
          <a:bodyPr vert="horz" lIns="91440" tIns="45720" rIns="91440" bIns="45720" rtlCol="0" anchor="b"/>
          <a:lstStyle>
            <a:lvl1pPr algn="r">
              <a:defRPr sz="1200"/>
            </a:lvl1pPr>
          </a:lstStyle>
          <a:p>
            <a:fld id="{2DC2C6CF-0F20-4AE1-AA2D-A67590ED116A}" type="slidenum">
              <a:rPr lang="es-EC" smtClean="0"/>
              <a:t>‹Nº›</a:t>
            </a:fld>
            <a:endParaRPr lang="es-EC"/>
          </a:p>
        </p:txBody>
      </p:sp>
    </p:spTree>
    <p:extLst>
      <p:ext uri="{BB962C8B-B14F-4D97-AF65-F5344CB8AC3E}">
        <p14:creationId xmlns:p14="http://schemas.microsoft.com/office/powerpoint/2010/main" val="310950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34325" y="187325"/>
            <a:ext cx="948702" cy="10033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136525" y="187325"/>
            <a:ext cx="3822700" cy="6731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64490" y="1197355"/>
            <a:ext cx="8477885" cy="568325"/>
          </a:xfrm>
          <a:prstGeom prst="rect">
            <a:avLst/>
          </a:prstGeom>
        </p:spPr>
        <p:txBody>
          <a:bodyPr wrap="square" lIns="0" tIns="0" rIns="0" bIns="0">
            <a:spAutoFit/>
          </a:bodyPr>
          <a:lstStyle>
            <a:lvl1pPr>
              <a:defRPr sz="18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364490" y="1745996"/>
            <a:ext cx="8477250" cy="1391285"/>
          </a:xfrm>
          <a:prstGeom prst="rect">
            <a:avLst/>
          </a:prstGeom>
        </p:spPr>
        <p:txBody>
          <a:bodyPr wrap="square" lIns="0" tIns="0" rIns="0" bIns="0">
            <a:spAutoFit/>
          </a:bodyPr>
          <a:lstStyle>
            <a:lvl1pPr>
              <a:defRPr sz="18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8045" y="1905000"/>
            <a:ext cx="7407910" cy="3293209"/>
          </a:xfrm>
          <a:prstGeom prst="rect">
            <a:avLst/>
          </a:prstGeom>
        </p:spPr>
        <p:txBody>
          <a:bodyPr vert="horz" wrap="square" lIns="0" tIns="12700" rIns="0" bIns="0" rtlCol="0">
            <a:spAutoFit/>
          </a:bodyPr>
          <a:lstStyle/>
          <a:p>
            <a:pPr algn="ctr">
              <a:lnSpc>
                <a:spcPts val="2135"/>
              </a:lnSpc>
              <a:spcBef>
                <a:spcPts val="100"/>
              </a:spcBef>
            </a:pPr>
            <a:r>
              <a:rPr sz="1800" b="1" spc="-50" dirty="0">
                <a:latin typeface="Arial" panose="020B0604020202020204" pitchFamily="34" charset="0"/>
                <a:cs typeface="Arial" panose="020B0604020202020204" pitchFamily="34" charset="0"/>
              </a:rPr>
              <a:t>RADIO </a:t>
            </a:r>
            <a:r>
              <a:rPr sz="1800" b="1" spc="-114" dirty="0">
                <a:latin typeface="Arial" panose="020B0604020202020204" pitchFamily="34" charset="0"/>
                <a:cs typeface="Arial" panose="020B0604020202020204" pitchFamily="34" charset="0"/>
              </a:rPr>
              <a:t>CONCIERTO </a:t>
            </a:r>
            <a:r>
              <a:rPr sz="1800" b="1" spc="-125" dirty="0">
                <a:latin typeface="Arial" panose="020B0604020202020204" pitchFamily="34" charset="0"/>
                <a:cs typeface="Arial" panose="020B0604020202020204" pitchFamily="34" charset="0"/>
              </a:rPr>
              <a:t>GUAYAQUIL </a:t>
            </a:r>
            <a:r>
              <a:rPr sz="1800" b="1" spc="-120" dirty="0">
                <a:latin typeface="Arial" panose="020B0604020202020204" pitchFamily="34" charset="0"/>
                <a:cs typeface="Arial" panose="020B0604020202020204" pitchFamily="34" charset="0"/>
              </a:rPr>
              <a:t>S.A.</a:t>
            </a:r>
            <a:r>
              <a:rPr sz="1800" b="1" spc="-254" dirty="0">
                <a:latin typeface="Arial" panose="020B0604020202020204" pitchFamily="34" charset="0"/>
                <a:cs typeface="Arial" panose="020B0604020202020204" pitchFamily="34" charset="0"/>
              </a:rPr>
              <a:t> </a:t>
            </a:r>
            <a:r>
              <a:rPr sz="1800" b="1" spc="-120" dirty="0">
                <a:latin typeface="Arial" panose="020B0604020202020204" pitchFamily="34" charset="0"/>
                <a:cs typeface="Arial" panose="020B0604020202020204" pitchFamily="34" charset="0"/>
              </a:rPr>
              <a:t>CONCERTQUIL</a:t>
            </a:r>
            <a:endParaRPr lang="es-EC" sz="1800" b="1" spc="-120" dirty="0">
              <a:latin typeface="Arial" panose="020B0604020202020204" pitchFamily="34" charset="0"/>
              <a:cs typeface="Arial" panose="020B0604020202020204" pitchFamily="34" charset="0"/>
            </a:endParaRPr>
          </a:p>
          <a:p>
            <a:pPr algn="ctr">
              <a:lnSpc>
                <a:spcPts val="2135"/>
              </a:lnSpc>
              <a:spcBef>
                <a:spcPts val="100"/>
              </a:spcBef>
            </a:pPr>
            <a:endParaRPr sz="1800" dirty="0">
              <a:latin typeface="Arial" panose="020B0604020202020204" pitchFamily="34" charset="0"/>
              <a:cs typeface="Arial" panose="020B0604020202020204" pitchFamily="34" charset="0"/>
            </a:endParaRPr>
          </a:p>
          <a:p>
            <a:pPr algn="ctr">
              <a:lnSpc>
                <a:spcPts val="2135"/>
              </a:lnSpc>
            </a:pPr>
            <a:r>
              <a:rPr sz="1800" b="1" spc="-95" dirty="0">
                <a:latin typeface="Arial" panose="020B0604020202020204" pitchFamily="34" charset="0"/>
                <a:cs typeface="Arial" panose="020B0604020202020204" pitchFamily="34" charset="0"/>
              </a:rPr>
              <a:t>Informe</a:t>
            </a:r>
            <a:r>
              <a:rPr sz="1800" b="1" spc="-140" dirty="0">
                <a:latin typeface="Arial" panose="020B0604020202020204" pitchFamily="34" charset="0"/>
                <a:cs typeface="Arial" panose="020B0604020202020204" pitchFamily="34" charset="0"/>
              </a:rPr>
              <a:t> </a:t>
            </a:r>
            <a:r>
              <a:rPr sz="1800" b="1" spc="-110" dirty="0">
                <a:latin typeface="Arial" panose="020B0604020202020204" pitchFamily="34" charset="0"/>
                <a:cs typeface="Arial" panose="020B0604020202020204" pitchFamily="34" charset="0"/>
              </a:rPr>
              <a:t>de</a:t>
            </a:r>
            <a:r>
              <a:rPr sz="1800" b="1" spc="-135" dirty="0">
                <a:latin typeface="Arial" panose="020B0604020202020204" pitchFamily="34" charset="0"/>
                <a:cs typeface="Arial" panose="020B0604020202020204" pitchFamily="34" charset="0"/>
              </a:rPr>
              <a:t> </a:t>
            </a:r>
            <a:r>
              <a:rPr lang="es-EC" sz="1800" b="1" spc="-114" dirty="0">
                <a:latin typeface="Arial" panose="020B0604020202020204" pitchFamily="34" charset="0"/>
                <a:cs typeface="Arial" panose="020B0604020202020204" pitchFamily="34" charset="0"/>
              </a:rPr>
              <a:t>Re</a:t>
            </a:r>
            <a:r>
              <a:rPr sz="1800" b="1" spc="-114" dirty="0" err="1">
                <a:latin typeface="Arial" panose="020B0604020202020204" pitchFamily="34" charset="0"/>
                <a:cs typeface="Arial" panose="020B0604020202020204" pitchFamily="34" charset="0"/>
              </a:rPr>
              <a:t>ndición</a:t>
            </a:r>
            <a:r>
              <a:rPr sz="1800" b="1" spc="-130" dirty="0">
                <a:latin typeface="Arial" panose="020B0604020202020204" pitchFamily="34" charset="0"/>
                <a:cs typeface="Arial" panose="020B0604020202020204" pitchFamily="34" charset="0"/>
              </a:rPr>
              <a:t> </a:t>
            </a:r>
            <a:r>
              <a:rPr sz="1800" b="1" spc="-110" dirty="0">
                <a:latin typeface="Arial" panose="020B0604020202020204" pitchFamily="34" charset="0"/>
                <a:cs typeface="Arial" panose="020B0604020202020204" pitchFamily="34" charset="0"/>
              </a:rPr>
              <a:t>de</a:t>
            </a:r>
            <a:r>
              <a:rPr sz="1800" b="1" spc="-135" dirty="0">
                <a:latin typeface="Arial" panose="020B0604020202020204" pitchFamily="34" charset="0"/>
                <a:cs typeface="Arial" panose="020B0604020202020204" pitchFamily="34" charset="0"/>
              </a:rPr>
              <a:t> </a:t>
            </a:r>
            <a:r>
              <a:rPr lang="es-EC" b="1" spc="-114" dirty="0">
                <a:latin typeface="Arial" panose="020B0604020202020204" pitchFamily="34" charset="0"/>
                <a:cs typeface="Arial" panose="020B0604020202020204" pitchFamily="34" charset="0"/>
              </a:rPr>
              <a:t>C</a:t>
            </a:r>
            <a:r>
              <a:rPr sz="1800" b="1" spc="-114" dirty="0" err="1">
                <a:latin typeface="Arial" panose="020B0604020202020204" pitchFamily="34" charset="0"/>
                <a:cs typeface="Arial" panose="020B0604020202020204" pitchFamily="34" charset="0"/>
              </a:rPr>
              <a:t>uentas</a:t>
            </a:r>
            <a:r>
              <a:rPr sz="1800" b="1" spc="-135" dirty="0">
                <a:latin typeface="Arial" panose="020B0604020202020204" pitchFamily="34" charset="0"/>
                <a:cs typeface="Arial" panose="020B0604020202020204" pitchFamily="34" charset="0"/>
              </a:rPr>
              <a:t> </a:t>
            </a:r>
            <a:r>
              <a:rPr sz="1800" b="1" spc="-75" dirty="0">
                <a:latin typeface="Arial" panose="020B0604020202020204" pitchFamily="34" charset="0"/>
                <a:cs typeface="Arial" panose="020B0604020202020204" pitchFamily="34" charset="0"/>
              </a:rPr>
              <a:t>a</a:t>
            </a:r>
            <a:r>
              <a:rPr sz="1800" b="1" spc="-130" dirty="0">
                <a:latin typeface="Arial" panose="020B0604020202020204" pitchFamily="34" charset="0"/>
                <a:cs typeface="Arial" panose="020B0604020202020204" pitchFamily="34" charset="0"/>
              </a:rPr>
              <a:t> </a:t>
            </a:r>
            <a:r>
              <a:rPr sz="1800" b="1" spc="-85" dirty="0">
                <a:latin typeface="Arial" panose="020B0604020202020204" pitchFamily="34" charset="0"/>
                <a:cs typeface="Arial" panose="020B0604020202020204" pitchFamily="34" charset="0"/>
              </a:rPr>
              <a:t>la</a:t>
            </a:r>
            <a:r>
              <a:rPr sz="1800" b="1" spc="-130" dirty="0">
                <a:latin typeface="Arial" panose="020B0604020202020204" pitchFamily="34" charset="0"/>
                <a:cs typeface="Arial" panose="020B0604020202020204" pitchFamily="34" charset="0"/>
              </a:rPr>
              <a:t> </a:t>
            </a:r>
            <a:r>
              <a:rPr sz="1800" b="1" spc="-95" dirty="0" err="1">
                <a:latin typeface="Arial" panose="020B0604020202020204" pitchFamily="34" charset="0"/>
                <a:cs typeface="Arial" panose="020B0604020202020204" pitchFamily="34" charset="0"/>
              </a:rPr>
              <a:t>Ciudadanía</a:t>
            </a:r>
            <a:r>
              <a:rPr sz="1800" b="1" spc="-130" dirty="0">
                <a:latin typeface="Arial" panose="020B0604020202020204" pitchFamily="34" charset="0"/>
                <a:cs typeface="Arial" panose="020B0604020202020204" pitchFamily="34" charset="0"/>
              </a:rPr>
              <a:t> </a:t>
            </a:r>
            <a:endParaRPr lang="es-EC" sz="1800" b="1" spc="-130" dirty="0">
              <a:latin typeface="Arial" panose="020B0604020202020204" pitchFamily="34" charset="0"/>
              <a:cs typeface="Arial" panose="020B0604020202020204" pitchFamily="34" charset="0"/>
            </a:endParaRPr>
          </a:p>
          <a:p>
            <a:pPr algn="ctr">
              <a:lnSpc>
                <a:spcPts val="2135"/>
              </a:lnSpc>
            </a:pPr>
            <a:r>
              <a:rPr sz="1800" b="1" spc="-114" dirty="0" err="1">
                <a:latin typeface="Arial" panose="020B0604020202020204" pitchFamily="34" charset="0"/>
                <a:cs typeface="Arial" panose="020B0604020202020204" pitchFamily="34" charset="0"/>
              </a:rPr>
              <a:t>correspondiente</a:t>
            </a:r>
            <a:r>
              <a:rPr sz="1800" b="1" spc="-135" dirty="0">
                <a:latin typeface="Arial" panose="020B0604020202020204" pitchFamily="34" charset="0"/>
                <a:cs typeface="Arial" panose="020B0604020202020204" pitchFamily="34" charset="0"/>
              </a:rPr>
              <a:t> </a:t>
            </a:r>
            <a:r>
              <a:rPr sz="1800" b="1" spc="-85" dirty="0">
                <a:latin typeface="Arial" panose="020B0604020202020204" pitchFamily="34" charset="0"/>
                <a:cs typeface="Arial" panose="020B0604020202020204" pitchFamily="34" charset="0"/>
              </a:rPr>
              <a:t>al</a:t>
            </a:r>
            <a:r>
              <a:rPr sz="1800" b="1" spc="-130" dirty="0">
                <a:latin typeface="Arial" panose="020B0604020202020204" pitchFamily="34" charset="0"/>
                <a:cs typeface="Arial" panose="020B0604020202020204" pitchFamily="34" charset="0"/>
              </a:rPr>
              <a:t> </a:t>
            </a:r>
            <a:r>
              <a:rPr sz="1800" b="1" spc="-80" dirty="0">
                <a:latin typeface="Arial" panose="020B0604020202020204" pitchFamily="34" charset="0"/>
                <a:cs typeface="Arial" panose="020B0604020202020204" pitchFamily="34" charset="0"/>
              </a:rPr>
              <a:t>año</a:t>
            </a:r>
            <a:r>
              <a:rPr sz="1800" b="1" spc="-130" dirty="0">
                <a:latin typeface="Arial" panose="020B0604020202020204" pitchFamily="34" charset="0"/>
                <a:cs typeface="Arial" panose="020B0604020202020204" pitchFamily="34" charset="0"/>
              </a:rPr>
              <a:t> </a:t>
            </a:r>
            <a:r>
              <a:rPr sz="1800" b="1" spc="-100" dirty="0">
                <a:latin typeface="Arial" panose="020B0604020202020204" pitchFamily="34" charset="0"/>
                <a:cs typeface="Arial" panose="020B0604020202020204" pitchFamily="34" charset="0"/>
              </a:rPr>
              <a:t>fiscal</a:t>
            </a:r>
            <a:r>
              <a:rPr sz="1800" b="1" spc="-130" dirty="0">
                <a:latin typeface="Arial" panose="020B0604020202020204" pitchFamily="34" charset="0"/>
                <a:cs typeface="Arial" panose="020B0604020202020204" pitchFamily="34" charset="0"/>
              </a:rPr>
              <a:t> </a:t>
            </a:r>
            <a:r>
              <a:rPr sz="1800" b="1" spc="-145" dirty="0">
                <a:latin typeface="Arial" panose="020B0604020202020204" pitchFamily="34" charset="0"/>
                <a:cs typeface="Arial" panose="020B0604020202020204" pitchFamily="34" charset="0"/>
              </a:rPr>
              <a:t>202</a:t>
            </a:r>
            <a:r>
              <a:rPr lang="es-EC" b="1" spc="-145" dirty="0">
                <a:latin typeface="Arial" panose="020B0604020202020204" pitchFamily="34" charset="0"/>
                <a:cs typeface="Arial" panose="020B0604020202020204" pitchFamily="34" charset="0"/>
              </a:rPr>
              <a:t>5</a:t>
            </a:r>
            <a:endParaRPr lang="es-EC" sz="1800" b="1" spc="-145" dirty="0">
              <a:latin typeface="Arial" panose="020B0604020202020204" pitchFamily="34" charset="0"/>
              <a:cs typeface="Arial" panose="020B0604020202020204" pitchFamily="34" charset="0"/>
            </a:endParaRPr>
          </a:p>
          <a:p>
            <a:pPr algn="ctr">
              <a:lnSpc>
                <a:spcPts val="2135"/>
              </a:lnSpc>
            </a:pPr>
            <a:endParaRPr lang="es-EC" b="1" spc="-145" dirty="0">
              <a:latin typeface="Arial" panose="020B0604020202020204" pitchFamily="34" charset="0"/>
              <a:cs typeface="Arial" panose="020B0604020202020204" pitchFamily="34" charset="0"/>
            </a:endParaRPr>
          </a:p>
          <a:p>
            <a:pPr algn="ctr">
              <a:lnSpc>
                <a:spcPts val="2135"/>
              </a:lnSpc>
            </a:pPr>
            <a:endParaRPr sz="1800" dirty="0">
              <a:latin typeface="Arial" panose="020B0604020202020204" pitchFamily="34" charset="0"/>
              <a:cs typeface="Arial" panose="020B0604020202020204" pitchFamily="34" charset="0"/>
            </a:endParaRPr>
          </a:p>
          <a:p>
            <a:pPr>
              <a:lnSpc>
                <a:spcPct val="100000"/>
              </a:lnSpc>
              <a:spcBef>
                <a:spcPts val="25"/>
              </a:spcBef>
            </a:pPr>
            <a:endParaRPr sz="1900" dirty="0">
              <a:latin typeface="Arial" panose="020B0604020202020204" pitchFamily="34" charset="0"/>
              <a:cs typeface="Arial" panose="020B0604020202020204" pitchFamily="34" charset="0"/>
            </a:endParaRPr>
          </a:p>
          <a:p>
            <a:pPr marL="12700" algn="just">
              <a:lnSpc>
                <a:spcPts val="2135"/>
              </a:lnSpc>
            </a:pPr>
            <a:r>
              <a:rPr sz="1800" b="1" spc="-165" dirty="0">
                <a:latin typeface="Arial" panose="020B0604020202020204" pitchFamily="34" charset="0"/>
                <a:cs typeface="Arial" panose="020B0604020202020204" pitchFamily="34" charset="0"/>
              </a:rPr>
              <a:t>1.</a:t>
            </a:r>
            <a:r>
              <a:rPr sz="1800" b="1" spc="-145" dirty="0">
                <a:latin typeface="Arial" panose="020B0604020202020204" pitchFamily="34" charset="0"/>
                <a:cs typeface="Arial" panose="020B0604020202020204" pitchFamily="34" charset="0"/>
              </a:rPr>
              <a:t> </a:t>
            </a:r>
            <a:r>
              <a:rPr sz="1800" b="1" spc="-120" dirty="0">
                <a:latin typeface="Arial" panose="020B0604020202020204" pitchFamily="34" charset="0"/>
                <a:cs typeface="Arial" panose="020B0604020202020204" pitchFamily="34" charset="0"/>
              </a:rPr>
              <a:t>Antecedentes</a:t>
            </a:r>
            <a:endParaRPr sz="1800" dirty="0">
              <a:latin typeface="Arial" panose="020B0604020202020204" pitchFamily="34" charset="0"/>
              <a:cs typeface="Arial" panose="020B0604020202020204" pitchFamily="34" charset="0"/>
            </a:endParaRPr>
          </a:p>
          <a:p>
            <a:pPr algn="just">
              <a:lnSpc>
                <a:spcPts val="2135"/>
              </a:lnSpc>
            </a:pPr>
            <a:r>
              <a:rPr sz="1800" spc="-120" dirty="0">
                <a:latin typeface="Arial" panose="020B0604020202020204" pitchFamily="34" charset="0"/>
                <a:cs typeface="Arial" panose="020B0604020202020204" pitchFamily="34" charset="0"/>
              </a:rPr>
              <a:t>La </a:t>
            </a:r>
            <a:r>
              <a:rPr sz="1800" spc="-75" dirty="0">
                <a:latin typeface="Arial" panose="020B0604020202020204" pitchFamily="34" charset="0"/>
                <a:cs typeface="Arial" panose="020B0604020202020204" pitchFamily="34" charset="0"/>
              </a:rPr>
              <a:t>Compañía </a:t>
            </a:r>
            <a:r>
              <a:rPr sz="1800" spc="-35" dirty="0">
                <a:latin typeface="Arial" panose="020B0604020202020204" pitchFamily="34" charset="0"/>
                <a:cs typeface="Arial" panose="020B0604020202020204" pitchFamily="34" charset="0"/>
              </a:rPr>
              <a:t>RADIO </a:t>
            </a:r>
            <a:r>
              <a:rPr sz="1800" spc="-85" dirty="0">
                <a:latin typeface="Arial" panose="020B0604020202020204" pitchFamily="34" charset="0"/>
                <a:cs typeface="Arial" panose="020B0604020202020204" pitchFamily="34" charset="0"/>
              </a:rPr>
              <a:t>CONCIERTO </a:t>
            </a:r>
            <a:r>
              <a:rPr sz="1800" spc="-100" dirty="0">
                <a:latin typeface="Arial" panose="020B0604020202020204" pitchFamily="34" charset="0"/>
                <a:cs typeface="Arial" panose="020B0604020202020204" pitchFamily="34" charset="0"/>
              </a:rPr>
              <a:t>GUAYAQUIL </a:t>
            </a:r>
            <a:r>
              <a:rPr sz="1800" spc="-90" dirty="0">
                <a:latin typeface="Arial" panose="020B0604020202020204" pitchFamily="34" charset="0"/>
                <a:cs typeface="Arial" panose="020B0604020202020204" pitchFamily="34" charset="0"/>
              </a:rPr>
              <a:t>S.A </a:t>
            </a:r>
            <a:r>
              <a:rPr sz="1800" spc="-85" dirty="0">
                <a:latin typeface="Arial" panose="020B0604020202020204" pitchFamily="34" charset="0"/>
                <a:cs typeface="Arial" panose="020B0604020202020204" pitchFamily="34" charset="0"/>
              </a:rPr>
              <a:t>CONCERTQUIL </a:t>
            </a:r>
            <a:r>
              <a:rPr sz="1800" spc="-60" dirty="0">
                <a:latin typeface="Arial" panose="020B0604020202020204" pitchFamily="34" charset="0"/>
                <a:cs typeface="Arial" panose="020B0604020202020204" pitchFamily="34" charset="0"/>
              </a:rPr>
              <a:t>es </a:t>
            </a:r>
            <a:r>
              <a:rPr sz="1800" spc="-75" dirty="0">
                <a:latin typeface="Arial" panose="020B0604020202020204" pitchFamily="34" charset="0"/>
                <a:cs typeface="Arial" panose="020B0604020202020204" pitchFamily="34" charset="0"/>
              </a:rPr>
              <a:t>concesionaria de</a:t>
            </a:r>
            <a:r>
              <a:rPr sz="1800" spc="-175" dirty="0">
                <a:latin typeface="Arial" panose="020B0604020202020204" pitchFamily="34" charset="0"/>
                <a:cs typeface="Arial" panose="020B0604020202020204" pitchFamily="34" charset="0"/>
              </a:rPr>
              <a:t> </a:t>
            </a:r>
            <a:r>
              <a:rPr sz="1800" spc="-110" dirty="0">
                <a:latin typeface="Arial" panose="020B0604020202020204" pitchFamily="34" charset="0"/>
                <a:cs typeface="Arial" panose="020B0604020202020204" pitchFamily="34" charset="0"/>
              </a:rPr>
              <a:t>la</a:t>
            </a:r>
            <a:r>
              <a:rPr lang="es-EC" dirty="0">
                <a:latin typeface="Arial" panose="020B0604020202020204" pitchFamily="34" charset="0"/>
                <a:cs typeface="Arial" panose="020B0604020202020204" pitchFamily="34" charset="0"/>
              </a:rPr>
              <a:t> f</a:t>
            </a:r>
            <a:r>
              <a:rPr sz="1800" spc="-95" dirty="0" err="1">
                <a:latin typeface="Arial" panose="020B0604020202020204" pitchFamily="34" charset="0"/>
                <a:cs typeface="Arial" panose="020B0604020202020204" pitchFamily="34" charset="0"/>
              </a:rPr>
              <a:t>recuencia</a:t>
            </a:r>
            <a:r>
              <a:rPr sz="1800" spc="-95" dirty="0">
                <a:latin typeface="Arial" panose="020B0604020202020204" pitchFamily="34" charset="0"/>
                <a:cs typeface="Arial" panose="020B0604020202020204" pitchFamily="34" charset="0"/>
              </a:rPr>
              <a:t> </a:t>
            </a:r>
            <a:r>
              <a:rPr sz="1800" spc="-65" dirty="0">
                <a:latin typeface="Arial" panose="020B0604020202020204" pitchFamily="34" charset="0"/>
                <a:cs typeface="Arial" panose="020B0604020202020204" pitchFamily="34" charset="0"/>
              </a:rPr>
              <a:t>modulada </a:t>
            </a:r>
            <a:r>
              <a:rPr sz="1800" spc="-80" dirty="0">
                <a:latin typeface="Arial" panose="020B0604020202020204" pitchFamily="34" charset="0"/>
                <a:cs typeface="Arial" panose="020B0604020202020204" pitchFamily="34" charset="0"/>
              </a:rPr>
              <a:t>93.7 </a:t>
            </a:r>
            <a:r>
              <a:rPr sz="1800" spc="-85" dirty="0">
                <a:latin typeface="Arial" panose="020B0604020202020204" pitchFamily="34" charset="0"/>
                <a:cs typeface="Arial" panose="020B0604020202020204" pitchFamily="34" charset="0"/>
              </a:rPr>
              <a:t>a </a:t>
            </a:r>
            <a:r>
              <a:rPr sz="1800" spc="-95" dirty="0">
                <a:latin typeface="Arial" panose="020B0604020202020204" pitchFamily="34" charset="0"/>
                <a:cs typeface="Arial" panose="020B0604020202020204" pitchFamily="34" charset="0"/>
              </a:rPr>
              <a:t>través </a:t>
            </a:r>
            <a:r>
              <a:rPr sz="1800" spc="-75" dirty="0">
                <a:latin typeface="Arial" panose="020B0604020202020204" pitchFamily="34" charset="0"/>
                <a:cs typeface="Arial" panose="020B0604020202020204" pitchFamily="34" charset="0"/>
              </a:rPr>
              <a:t>de </a:t>
            </a:r>
            <a:r>
              <a:rPr sz="1800" spc="-105" dirty="0">
                <a:latin typeface="Arial" panose="020B0604020202020204" pitchFamily="34" charset="0"/>
                <a:cs typeface="Arial" panose="020B0604020202020204" pitchFamily="34" charset="0"/>
              </a:rPr>
              <a:t>la </a:t>
            </a:r>
            <a:r>
              <a:rPr sz="1800" spc="-95" dirty="0">
                <a:latin typeface="Arial" panose="020B0604020202020204" pitchFamily="34" charset="0"/>
                <a:cs typeface="Arial" panose="020B0604020202020204" pitchFamily="34" charset="0"/>
              </a:rPr>
              <a:t>cual </a:t>
            </a:r>
            <a:r>
              <a:rPr sz="1800" spc="-60" dirty="0">
                <a:latin typeface="Arial" panose="020B0604020202020204" pitchFamily="34" charset="0"/>
                <a:cs typeface="Arial" panose="020B0604020202020204" pitchFamily="34" charset="0"/>
              </a:rPr>
              <a:t>se </a:t>
            </a:r>
            <a:r>
              <a:rPr sz="1800" spc="-90" dirty="0">
                <a:latin typeface="Arial" panose="020B0604020202020204" pitchFamily="34" charset="0"/>
                <a:cs typeface="Arial" panose="020B0604020202020204" pitchFamily="34" charset="0"/>
              </a:rPr>
              <a:t>transmite </a:t>
            </a:r>
            <a:r>
              <a:rPr sz="1800" spc="-105" dirty="0">
                <a:latin typeface="Arial" panose="020B0604020202020204" pitchFamily="34" charset="0"/>
                <a:cs typeface="Arial" panose="020B0604020202020204" pitchFamily="34" charset="0"/>
              </a:rPr>
              <a:t>la </a:t>
            </a:r>
            <a:r>
              <a:rPr sz="1800" spc="-75" dirty="0">
                <a:latin typeface="Arial" panose="020B0604020202020204" pitchFamily="34" charset="0"/>
                <a:cs typeface="Arial" panose="020B0604020202020204" pitchFamily="34" charset="0"/>
              </a:rPr>
              <a:t>programación de </a:t>
            </a:r>
            <a:r>
              <a:rPr sz="1800" spc="-70" dirty="0">
                <a:latin typeface="Arial" panose="020B0604020202020204" pitchFamily="34" charset="0"/>
                <a:cs typeface="Arial" panose="020B0604020202020204" pitchFamily="34" charset="0"/>
              </a:rPr>
              <a:t>Radio</a:t>
            </a:r>
            <a:r>
              <a:rPr sz="1800" spc="-385" dirty="0">
                <a:latin typeface="Arial" panose="020B0604020202020204" pitchFamily="34" charset="0"/>
                <a:cs typeface="Arial" panose="020B0604020202020204" pitchFamily="34" charset="0"/>
              </a:rPr>
              <a:t> </a:t>
            </a:r>
            <a:r>
              <a:rPr sz="1800" spc="-60" dirty="0">
                <a:latin typeface="Arial" panose="020B0604020202020204" pitchFamily="34" charset="0"/>
                <a:cs typeface="Arial" panose="020B0604020202020204" pitchFamily="34" charset="0"/>
              </a:rPr>
              <a:t>Disney </a:t>
            </a:r>
            <a:r>
              <a:rPr sz="1800" spc="-114" dirty="0">
                <a:latin typeface="Arial" panose="020B0604020202020204" pitchFamily="34" charset="0"/>
                <a:cs typeface="Arial" panose="020B0604020202020204" pitchFamily="34" charset="0"/>
              </a:rPr>
              <a:t>Ecuador.</a:t>
            </a:r>
            <a:endParaRPr lang="es-ES" sz="1800" spc="-114" dirty="0">
              <a:latin typeface="Arial" panose="020B0604020202020204" pitchFamily="34" charset="0"/>
              <a:cs typeface="Arial" panose="020B0604020202020204" pitchFamily="34" charset="0"/>
            </a:endParaRPr>
          </a:p>
          <a:p>
            <a:pPr marL="12700" marR="5080" algn="just">
              <a:lnSpc>
                <a:spcPts val="2110"/>
              </a:lnSpc>
              <a:spcBef>
                <a:spcPts val="135"/>
              </a:spcBef>
            </a:pPr>
            <a:endParaRPr sz="1800" dirty="0">
              <a:latin typeface="Trebuchet MS"/>
              <a:cs typeface="Trebuchet MS"/>
            </a:endParaRPr>
          </a:p>
        </p:txBody>
      </p:sp>
      <p:pic>
        <p:nvPicPr>
          <p:cNvPr id="10" name="Imagen 9" descr="Texto&#10;&#10;Descripción generada automáticamente">
            <a:extLst>
              <a:ext uri="{FF2B5EF4-FFF2-40B4-BE49-F238E27FC236}">
                <a16:creationId xmlns:a16="http://schemas.microsoft.com/office/drawing/2014/main" id="{915E9722-4510-B5E0-071E-5CBBC32FD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18572"/>
            <a:ext cx="1216025" cy="11275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0E69-6D89-441B-2774-0DC1BD1790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BFA86AC-6D4C-CC18-3393-AD74BC08DACC}"/>
              </a:ext>
            </a:extLst>
          </p:cNvPr>
          <p:cNvSpPr txBox="1"/>
          <p:nvPr/>
        </p:nvSpPr>
        <p:spPr>
          <a:xfrm>
            <a:off x="3066097" y="786955"/>
            <a:ext cx="3011805" cy="566822"/>
          </a:xfrm>
          <a:prstGeom prst="rect">
            <a:avLst/>
          </a:prstGeom>
        </p:spPr>
        <p:txBody>
          <a:bodyPr vert="horz" wrap="square" lIns="0" tIns="12700" rIns="0" bIns="0" rtlCol="0">
            <a:spAutoFit/>
          </a:bodyPr>
          <a:lstStyle/>
          <a:p>
            <a:pPr marL="12700">
              <a:lnSpc>
                <a:spcPct val="100000"/>
              </a:lnSpc>
              <a:spcBef>
                <a:spcPts val="100"/>
              </a:spcBef>
            </a:pPr>
            <a:r>
              <a:rPr sz="1800" b="1" spc="-110" dirty="0">
                <a:latin typeface="Arial" panose="020B0604020202020204" pitchFamily="34" charset="0"/>
                <a:cs typeface="Arial" panose="020B0604020202020204" pitchFamily="34" charset="0"/>
              </a:rPr>
              <a:t>Anexos </a:t>
            </a:r>
            <a:r>
              <a:rPr sz="1800" b="1" spc="-135" dirty="0">
                <a:latin typeface="Arial" panose="020B0604020202020204" pitchFamily="34" charset="0"/>
                <a:cs typeface="Arial" panose="020B0604020202020204" pitchFamily="34" charset="0"/>
              </a:rPr>
              <a:t>1-2 </a:t>
            </a:r>
            <a:r>
              <a:rPr sz="1800" b="1" spc="-100" dirty="0">
                <a:latin typeface="Arial" panose="020B0604020202020204" pitchFamily="34" charset="0"/>
                <a:cs typeface="Arial" panose="020B0604020202020204" pitchFamily="34" charset="0"/>
              </a:rPr>
              <a:t>Situación</a:t>
            </a:r>
            <a:r>
              <a:rPr sz="1800" b="1" spc="-170" dirty="0">
                <a:latin typeface="Arial" panose="020B0604020202020204" pitchFamily="34" charset="0"/>
                <a:cs typeface="Arial" panose="020B0604020202020204" pitchFamily="34" charset="0"/>
              </a:rPr>
              <a:t> </a:t>
            </a:r>
            <a:r>
              <a:rPr sz="1800" b="1" spc="-130" dirty="0">
                <a:latin typeface="Arial" panose="020B0604020202020204" pitchFamily="34" charset="0"/>
                <a:cs typeface="Arial" panose="020B0604020202020204" pitchFamily="34" charset="0"/>
              </a:rPr>
              <a:t>Financiera</a:t>
            </a:r>
            <a:endParaRPr sz="18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4BB4C03-FDC8-1DBF-895F-AFFEEB7228F9}"/>
              </a:ext>
            </a:extLst>
          </p:cNvPr>
          <p:cNvPicPr>
            <a:picLocks noChangeAspect="1"/>
          </p:cNvPicPr>
          <p:nvPr/>
        </p:nvPicPr>
        <p:blipFill>
          <a:blip r:embed="rId2"/>
          <a:stretch>
            <a:fillRect/>
          </a:stretch>
        </p:blipFill>
        <p:spPr>
          <a:xfrm>
            <a:off x="7848600" y="153938"/>
            <a:ext cx="1213209" cy="1127858"/>
          </a:xfrm>
          <a:prstGeom prst="rect">
            <a:avLst/>
          </a:prstGeom>
        </p:spPr>
      </p:pic>
      <p:pic>
        <p:nvPicPr>
          <p:cNvPr id="5" name="Imagen 4">
            <a:extLst>
              <a:ext uri="{FF2B5EF4-FFF2-40B4-BE49-F238E27FC236}">
                <a16:creationId xmlns:a16="http://schemas.microsoft.com/office/drawing/2014/main" id="{956BE85E-048F-3F69-75E2-ADAE386A7618}"/>
              </a:ext>
            </a:extLst>
          </p:cNvPr>
          <p:cNvPicPr>
            <a:picLocks noChangeAspect="1"/>
          </p:cNvPicPr>
          <p:nvPr/>
        </p:nvPicPr>
        <p:blipFill>
          <a:blip r:embed="rId3"/>
          <a:stretch>
            <a:fillRect/>
          </a:stretch>
        </p:blipFill>
        <p:spPr>
          <a:xfrm>
            <a:off x="2438400" y="1070366"/>
            <a:ext cx="3535833" cy="5635234"/>
          </a:xfrm>
          <a:prstGeom prst="rect">
            <a:avLst/>
          </a:prstGeom>
        </p:spPr>
      </p:pic>
    </p:spTree>
    <p:extLst>
      <p:ext uri="{BB962C8B-B14F-4D97-AF65-F5344CB8AC3E}">
        <p14:creationId xmlns:p14="http://schemas.microsoft.com/office/powerpoint/2010/main" val="238595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748D9-88B2-BDB4-70A5-00578FB5CB5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06CCC72-0E23-A50D-A8F9-FF813CA5DDA2}"/>
              </a:ext>
            </a:extLst>
          </p:cNvPr>
          <p:cNvSpPr txBox="1"/>
          <p:nvPr/>
        </p:nvSpPr>
        <p:spPr>
          <a:xfrm>
            <a:off x="2819400" y="792417"/>
            <a:ext cx="3276600" cy="289823"/>
          </a:xfrm>
          <a:prstGeom prst="rect">
            <a:avLst/>
          </a:prstGeom>
        </p:spPr>
        <p:txBody>
          <a:bodyPr vert="horz" wrap="square" lIns="0" tIns="12700" rIns="0" bIns="0" rtlCol="0">
            <a:spAutoFit/>
          </a:bodyPr>
          <a:lstStyle/>
          <a:p>
            <a:pPr marL="12700">
              <a:lnSpc>
                <a:spcPct val="100000"/>
              </a:lnSpc>
              <a:spcBef>
                <a:spcPts val="100"/>
              </a:spcBef>
            </a:pPr>
            <a:r>
              <a:rPr sz="1800" b="1" spc="-110" dirty="0">
                <a:latin typeface="Arial" panose="020B0604020202020204" pitchFamily="34" charset="0"/>
                <a:cs typeface="Arial" panose="020B0604020202020204" pitchFamily="34" charset="0"/>
              </a:rPr>
              <a:t>Anexos </a:t>
            </a:r>
            <a:r>
              <a:rPr sz="1800" b="1" spc="-135" dirty="0">
                <a:latin typeface="Arial" panose="020B0604020202020204" pitchFamily="34" charset="0"/>
                <a:cs typeface="Arial" panose="020B0604020202020204" pitchFamily="34" charset="0"/>
              </a:rPr>
              <a:t>1-2 </a:t>
            </a:r>
            <a:r>
              <a:rPr sz="1800" b="1" spc="-100" dirty="0">
                <a:latin typeface="Arial" panose="020B0604020202020204" pitchFamily="34" charset="0"/>
                <a:cs typeface="Arial" panose="020B0604020202020204" pitchFamily="34" charset="0"/>
              </a:rPr>
              <a:t>Situación</a:t>
            </a:r>
            <a:r>
              <a:rPr sz="1800" b="1" spc="-170" dirty="0">
                <a:latin typeface="Arial" panose="020B0604020202020204" pitchFamily="34" charset="0"/>
                <a:cs typeface="Arial" panose="020B0604020202020204" pitchFamily="34" charset="0"/>
              </a:rPr>
              <a:t> </a:t>
            </a:r>
            <a:r>
              <a:rPr sz="1800" b="1" spc="-130" dirty="0">
                <a:latin typeface="Arial" panose="020B0604020202020204" pitchFamily="34" charset="0"/>
                <a:cs typeface="Arial" panose="020B0604020202020204" pitchFamily="34" charset="0"/>
              </a:rPr>
              <a:t>Financiera</a:t>
            </a:r>
            <a:endParaRPr sz="18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4F4F81D-5E84-9C7E-00E8-E1029FF6C3C7}"/>
              </a:ext>
            </a:extLst>
          </p:cNvPr>
          <p:cNvPicPr>
            <a:picLocks noChangeAspect="1"/>
          </p:cNvPicPr>
          <p:nvPr/>
        </p:nvPicPr>
        <p:blipFill>
          <a:blip r:embed="rId2"/>
          <a:stretch>
            <a:fillRect/>
          </a:stretch>
        </p:blipFill>
        <p:spPr>
          <a:xfrm>
            <a:off x="7848600" y="153938"/>
            <a:ext cx="1213209" cy="1127858"/>
          </a:xfrm>
          <a:prstGeom prst="rect">
            <a:avLst/>
          </a:prstGeom>
        </p:spPr>
      </p:pic>
      <p:pic>
        <p:nvPicPr>
          <p:cNvPr id="5" name="Imagen 4">
            <a:extLst>
              <a:ext uri="{FF2B5EF4-FFF2-40B4-BE49-F238E27FC236}">
                <a16:creationId xmlns:a16="http://schemas.microsoft.com/office/drawing/2014/main" id="{835D74A3-677E-B6C8-B476-E47FF54BD53A}"/>
              </a:ext>
            </a:extLst>
          </p:cNvPr>
          <p:cNvPicPr>
            <a:picLocks noChangeAspect="1"/>
          </p:cNvPicPr>
          <p:nvPr/>
        </p:nvPicPr>
        <p:blipFill>
          <a:blip r:embed="rId3"/>
          <a:stretch>
            <a:fillRect/>
          </a:stretch>
        </p:blipFill>
        <p:spPr>
          <a:xfrm>
            <a:off x="1720010" y="1303567"/>
            <a:ext cx="5210583" cy="5490631"/>
          </a:xfrm>
          <a:prstGeom prst="rect">
            <a:avLst/>
          </a:prstGeom>
        </p:spPr>
      </p:pic>
    </p:spTree>
    <p:extLst>
      <p:ext uri="{BB962C8B-B14F-4D97-AF65-F5344CB8AC3E}">
        <p14:creationId xmlns:p14="http://schemas.microsoft.com/office/powerpoint/2010/main" val="6432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057" y="2286000"/>
            <a:ext cx="8582343" cy="3593548"/>
          </a:xfrm>
          <a:prstGeom prst="rect">
            <a:avLst/>
          </a:prstGeom>
        </p:spPr>
        <p:txBody>
          <a:bodyPr vert="horz" wrap="square" lIns="0" tIns="12700" rIns="0" bIns="0" rtlCol="0">
            <a:spAutoFit/>
          </a:bodyPr>
          <a:lstStyle/>
          <a:p>
            <a:pPr marL="12700" algn="just">
              <a:lnSpc>
                <a:spcPts val="2135"/>
              </a:lnSpc>
              <a:spcBef>
                <a:spcPts val="100"/>
              </a:spcBef>
            </a:pPr>
            <a:r>
              <a:rPr sz="1800" b="1" spc="-105" dirty="0">
                <a:latin typeface="Arial" panose="020B0604020202020204" pitchFamily="34" charset="0"/>
                <a:cs typeface="Arial" panose="020B0604020202020204" pitchFamily="34" charset="0"/>
              </a:rPr>
              <a:t>Cumplimiento </a:t>
            </a:r>
            <a:r>
              <a:rPr sz="1800" b="1" spc="-110" dirty="0">
                <a:latin typeface="Arial" panose="020B0604020202020204" pitchFamily="34" charset="0"/>
                <a:cs typeface="Arial" panose="020B0604020202020204" pitchFamily="34" charset="0"/>
              </a:rPr>
              <a:t>de</a:t>
            </a:r>
            <a:r>
              <a:rPr sz="1800" b="1" spc="-175" dirty="0">
                <a:latin typeface="Arial" panose="020B0604020202020204" pitchFamily="34" charset="0"/>
                <a:cs typeface="Arial" panose="020B0604020202020204" pitchFamily="34" charset="0"/>
              </a:rPr>
              <a:t> </a:t>
            </a:r>
            <a:r>
              <a:rPr sz="1800" b="1" spc="-100" dirty="0">
                <a:latin typeface="Arial" panose="020B0604020202020204" pitchFamily="34" charset="0"/>
                <a:cs typeface="Arial" panose="020B0604020202020204" pitchFamily="34" charset="0"/>
              </a:rPr>
              <a:t>obligaciones</a:t>
            </a:r>
            <a:endParaRPr sz="1800" dirty="0">
              <a:latin typeface="Arial" panose="020B0604020202020204" pitchFamily="34" charset="0"/>
              <a:cs typeface="Arial" panose="020B0604020202020204" pitchFamily="34" charset="0"/>
            </a:endParaRPr>
          </a:p>
          <a:p>
            <a:pPr marL="12700" algn="just">
              <a:lnSpc>
                <a:spcPts val="2135"/>
              </a:lnSpc>
            </a:pPr>
            <a:endParaRPr lang="es-ES" sz="1800" spc="-70" dirty="0">
              <a:latin typeface="Arial" panose="020B0604020202020204" pitchFamily="34" charset="0"/>
              <a:cs typeface="Arial" panose="020B0604020202020204" pitchFamily="34" charset="0"/>
            </a:endParaRPr>
          </a:p>
          <a:p>
            <a:pPr marL="12700" algn="just">
              <a:lnSpc>
                <a:spcPts val="2135"/>
              </a:lnSpc>
            </a:pPr>
            <a:r>
              <a:rPr sz="1800" spc="-70" dirty="0">
                <a:latin typeface="Arial" panose="020B0604020202020204" pitchFamily="34" charset="0"/>
                <a:cs typeface="Arial" panose="020B0604020202020204" pitchFamily="34" charset="0"/>
              </a:rPr>
              <a:t>Radio</a:t>
            </a:r>
            <a:r>
              <a:rPr sz="1800" spc="-100" dirty="0">
                <a:latin typeface="Arial" panose="020B0604020202020204" pitchFamily="34" charset="0"/>
                <a:cs typeface="Arial" panose="020B0604020202020204" pitchFamily="34" charset="0"/>
              </a:rPr>
              <a:t> </a:t>
            </a:r>
            <a:r>
              <a:rPr sz="1800" spc="-60" dirty="0">
                <a:latin typeface="Arial" panose="020B0604020202020204" pitchFamily="34" charset="0"/>
                <a:cs typeface="Arial" panose="020B0604020202020204" pitchFamily="34" charset="0"/>
              </a:rPr>
              <a:t>Disney</a:t>
            </a:r>
            <a:r>
              <a:rPr sz="1800" spc="-95" dirty="0">
                <a:latin typeface="Arial" panose="020B0604020202020204" pitchFamily="34" charset="0"/>
                <a:cs typeface="Arial" panose="020B0604020202020204" pitchFamily="34" charset="0"/>
              </a:rPr>
              <a:t> </a:t>
            </a:r>
            <a:r>
              <a:rPr sz="1800" spc="-65" dirty="0">
                <a:latin typeface="Arial" panose="020B0604020202020204" pitchFamily="34" charset="0"/>
                <a:cs typeface="Arial" panose="020B0604020202020204" pitchFamily="34" charset="0"/>
              </a:rPr>
              <a:t>en</a:t>
            </a:r>
            <a:r>
              <a:rPr sz="1800" spc="-95"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su</a:t>
            </a:r>
            <a:r>
              <a:rPr sz="1800" spc="-90" dirty="0">
                <a:latin typeface="Arial" panose="020B0604020202020204" pitchFamily="34" charset="0"/>
                <a:cs typeface="Arial" panose="020B0604020202020204" pitchFamily="34" charset="0"/>
              </a:rPr>
              <a:t> </a:t>
            </a:r>
            <a:r>
              <a:rPr sz="1800" spc="-95" dirty="0">
                <a:latin typeface="Arial" panose="020B0604020202020204" pitchFamily="34" charset="0"/>
                <a:cs typeface="Arial" panose="020B0604020202020204" pitchFamily="34" charset="0"/>
              </a:rPr>
              <a:t>calidad </a:t>
            </a:r>
            <a:r>
              <a:rPr sz="1800" spc="-75" dirty="0">
                <a:latin typeface="Arial" panose="020B0604020202020204" pitchFamily="34" charset="0"/>
                <a:cs typeface="Arial" panose="020B0604020202020204" pitchFamily="34" charset="0"/>
              </a:rPr>
              <a:t>de</a:t>
            </a:r>
            <a:r>
              <a:rPr sz="1800" spc="-90" dirty="0">
                <a:latin typeface="Arial" panose="020B0604020202020204" pitchFamily="34" charset="0"/>
                <a:cs typeface="Arial" panose="020B0604020202020204" pitchFamily="34" charset="0"/>
              </a:rPr>
              <a:t> </a:t>
            </a:r>
            <a:r>
              <a:rPr sz="1800" spc="-80" dirty="0">
                <a:latin typeface="Arial" panose="020B0604020202020204" pitchFamily="34" charset="0"/>
                <a:cs typeface="Arial" panose="020B0604020202020204" pitchFamily="34" charset="0"/>
              </a:rPr>
              <a:t>entidad</a:t>
            </a:r>
            <a:r>
              <a:rPr sz="1800" spc="-90" dirty="0">
                <a:latin typeface="Arial" panose="020B0604020202020204" pitchFamily="34" charset="0"/>
                <a:cs typeface="Arial" panose="020B0604020202020204" pitchFamily="34" charset="0"/>
              </a:rPr>
              <a:t> </a:t>
            </a:r>
            <a:r>
              <a:rPr sz="1800" spc="-65" dirty="0">
                <a:latin typeface="Arial" panose="020B0604020202020204" pitchFamily="34" charset="0"/>
                <a:cs typeface="Arial" panose="020B0604020202020204" pitchFamily="34" charset="0"/>
              </a:rPr>
              <a:t>responsable</a:t>
            </a:r>
            <a:r>
              <a:rPr sz="1800" spc="-100" dirty="0">
                <a:latin typeface="Arial" panose="020B0604020202020204" pitchFamily="34" charset="0"/>
                <a:cs typeface="Arial" panose="020B0604020202020204" pitchFamily="34" charset="0"/>
              </a:rPr>
              <a:t> </a:t>
            </a:r>
            <a:r>
              <a:rPr sz="1800" spc="-75" dirty="0">
                <a:latin typeface="Arial" panose="020B0604020202020204" pitchFamily="34" charset="0"/>
                <a:cs typeface="Arial" panose="020B0604020202020204" pitchFamily="34" charset="0"/>
              </a:rPr>
              <a:t>y</a:t>
            </a:r>
            <a:r>
              <a:rPr sz="1800" spc="-95" dirty="0">
                <a:latin typeface="Arial" panose="020B0604020202020204" pitchFamily="34" charset="0"/>
                <a:cs typeface="Arial" panose="020B0604020202020204" pitchFamily="34" charset="0"/>
              </a:rPr>
              <a:t> </a:t>
            </a:r>
            <a:r>
              <a:rPr sz="1800" spc="-65" dirty="0">
                <a:latin typeface="Arial" panose="020B0604020202020204" pitchFamily="34" charset="0"/>
                <a:cs typeface="Arial" panose="020B0604020202020204" pitchFamily="34" charset="0"/>
              </a:rPr>
              <a:t>respetuosa</a:t>
            </a:r>
            <a:r>
              <a:rPr sz="1800" spc="-100" dirty="0">
                <a:latin typeface="Arial" panose="020B0604020202020204" pitchFamily="34" charset="0"/>
                <a:cs typeface="Arial" panose="020B0604020202020204" pitchFamily="34" charset="0"/>
              </a:rPr>
              <a:t> </a:t>
            </a:r>
            <a:r>
              <a:rPr sz="1800" spc="-75" dirty="0">
                <a:latin typeface="Arial" panose="020B0604020202020204" pitchFamily="34" charset="0"/>
                <a:cs typeface="Arial" panose="020B0604020202020204" pitchFamily="34" charset="0"/>
              </a:rPr>
              <a:t>de</a:t>
            </a:r>
            <a:r>
              <a:rPr sz="1800" spc="-90" dirty="0">
                <a:latin typeface="Arial" panose="020B0604020202020204" pitchFamily="34" charset="0"/>
                <a:cs typeface="Arial" panose="020B0604020202020204" pitchFamily="34" charset="0"/>
              </a:rPr>
              <a:t> </a:t>
            </a:r>
            <a:r>
              <a:rPr sz="1800" spc="-65" dirty="0">
                <a:latin typeface="Arial" panose="020B0604020202020204" pitchFamily="34" charset="0"/>
                <a:cs typeface="Arial" panose="020B0604020202020204" pitchFamily="34" charset="0"/>
              </a:rPr>
              <a:t>todas</a:t>
            </a:r>
            <a:r>
              <a:rPr sz="1800" spc="-105" dirty="0">
                <a:latin typeface="Arial" panose="020B0604020202020204" pitchFamily="34" charset="0"/>
                <a:cs typeface="Arial" panose="020B0604020202020204" pitchFamily="34" charset="0"/>
              </a:rPr>
              <a:t> </a:t>
            </a:r>
            <a:r>
              <a:rPr sz="1800" spc="-30" dirty="0">
                <a:latin typeface="Arial" panose="020B0604020202020204" pitchFamily="34" charset="0"/>
                <a:cs typeface="Arial" panose="020B0604020202020204" pitchFamily="34" charset="0"/>
              </a:rPr>
              <a:t>sus</a:t>
            </a:r>
            <a:r>
              <a:rPr sz="1800" spc="-100" dirty="0">
                <a:latin typeface="Arial" panose="020B0604020202020204" pitchFamily="34" charset="0"/>
                <a:cs typeface="Arial" panose="020B0604020202020204" pitchFamily="34" charset="0"/>
              </a:rPr>
              <a:t> </a:t>
            </a:r>
            <a:r>
              <a:rPr sz="1800" spc="-85" dirty="0">
                <a:latin typeface="Arial" panose="020B0604020202020204" pitchFamily="34" charset="0"/>
                <a:cs typeface="Arial" panose="020B0604020202020204" pitchFamily="34" charset="0"/>
              </a:rPr>
              <a:t>obligaciones,</a:t>
            </a:r>
            <a:endParaRPr sz="1800" dirty="0">
              <a:latin typeface="Arial" panose="020B0604020202020204" pitchFamily="34" charset="0"/>
              <a:cs typeface="Arial" panose="020B0604020202020204" pitchFamily="34" charset="0"/>
            </a:endParaRPr>
          </a:p>
          <a:p>
            <a:pPr marL="12700" marR="5080" algn="just">
              <a:lnSpc>
                <a:spcPct val="99400"/>
              </a:lnSpc>
              <a:spcBef>
                <a:spcPts val="60"/>
              </a:spcBef>
            </a:pPr>
            <a:r>
              <a:rPr sz="1800" spc="-75" dirty="0">
                <a:latin typeface="Arial" panose="020B0604020202020204" pitchFamily="34" charset="0"/>
                <a:cs typeface="Arial" panose="020B0604020202020204" pitchFamily="34" charset="0"/>
              </a:rPr>
              <a:t>y </a:t>
            </a:r>
            <a:r>
              <a:rPr sz="1800" spc="-65" dirty="0">
                <a:latin typeface="Arial" panose="020B0604020202020204" pitchFamily="34" charset="0"/>
                <a:cs typeface="Arial" panose="020B0604020202020204" pitchFamily="34" charset="0"/>
              </a:rPr>
              <a:t>en </a:t>
            </a:r>
            <a:r>
              <a:rPr sz="1800" spc="-100" dirty="0">
                <a:latin typeface="Arial" panose="020B0604020202020204" pitchFamily="34" charset="0"/>
                <a:cs typeface="Arial" panose="020B0604020202020204" pitchFamily="34" charset="0"/>
              </a:rPr>
              <a:t>referencia </a:t>
            </a:r>
            <a:r>
              <a:rPr sz="1800" spc="-105" dirty="0">
                <a:latin typeface="Arial" panose="020B0604020202020204" pitchFamily="34" charset="0"/>
                <a:cs typeface="Arial" panose="020B0604020202020204" pitchFamily="34" charset="0"/>
              </a:rPr>
              <a:t>al </a:t>
            </a:r>
            <a:r>
              <a:rPr sz="1800" spc="-80" dirty="0">
                <a:latin typeface="Arial" panose="020B0604020202020204" pitchFamily="34" charset="0"/>
                <a:cs typeface="Arial" panose="020B0604020202020204" pitchFamily="34" charset="0"/>
              </a:rPr>
              <a:t>Artículo </a:t>
            </a:r>
            <a:r>
              <a:rPr sz="1800" spc="-35" dirty="0">
                <a:latin typeface="Arial" panose="020B0604020202020204" pitchFamily="34" charset="0"/>
                <a:cs typeface="Arial" panose="020B0604020202020204" pitchFamily="34" charset="0"/>
              </a:rPr>
              <a:t>10 </a:t>
            </a:r>
            <a:r>
              <a:rPr sz="1800" spc="-75" dirty="0">
                <a:latin typeface="Arial" panose="020B0604020202020204" pitchFamily="34" charset="0"/>
                <a:cs typeface="Arial" panose="020B0604020202020204" pitchFamily="34" charset="0"/>
              </a:rPr>
              <a:t>de </a:t>
            </a:r>
            <a:r>
              <a:rPr sz="1800" spc="-105" dirty="0">
                <a:latin typeface="Arial" panose="020B0604020202020204" pitchFamily="34" charset="0"/>
                <a:cs typeface="Arial" panose="020B0604020202020204" pitchFamily="34" charset="0"/>
              </a:rPr>
              <a:t>la </a:t>
            </a:r>
            <a:r>
              <a:rPr sz="1800" spc="-110" dirty="0">
                <a:latin typeface="Arial" panose="020B0604020202020204" pitchFamily="34" charset="0"/>
                <a:cs typeface="Arial" panose="020B0604020202020204" pitchFamily="34" charset="0"/>
              </a:rPr>
              <a:t>Ley </a:t>
            </a:r>
            <a:r>
              <a:rPr sz="1800" spc="-85" dirty="0">
                <a:latin typeface="Arial" panose="020B0604020202020204" pitchFamily="34" charset="0"/>
                <a:cs typeface="Arial" panose="020B0604020202020204" pitchFamily="34" charset="0"/>
              </a:rPr>
              <a:t>Orgánica </a:t>
            </a:r>
            <a:r>
              <a:rPr sz="1800" spc="-90" dirty="0">
                <a:latin typeface="Arial" panose="020B0604020202020204" pitchFamily="34" charset="0"/>
                <a:cs typeface="Arial" panose="020B0604020202020204" pitchFamily="34" charset="0"/>
              </a:rPr>
              <a:t>del </a:t>
            </a:r>
            <a:r>
              <a:rPr sz="1800" spc="-80" dirty="0">
                <a:latin typeface="Arial" panose="020B0604020202020204" pitchFamily="34" charset="0"/>
                <a:cs typeface="Arial" panose="020B0604020202020204" pitchFamily="34" charset="0"/>
              </a:rPr>
              <a:t>Consejo </a:t>
            </a:r>
            <a:r>
              <a:rPr sz="1800" spc="-75" dirty="0">
                <a:latin typeface="Arial" panose="020B0604020202020204" pitchFamily="34" charset="0"/>
                <a:cs typeface="Arial" panose="020B0604020202020204" pitchFamily="34" charset="0"/>
              </a:rPr>
              <a:t>de </a:t>
            </a:r>
            <a:r>
              <a:rPr sz="1800" spc="-90" dirty="0">
                <a:latin typeface="Arial" panose="020B0604020202020204" pitchFamily="34" charset="0"/>
                <a:cs typeface="Arial" panose="020B0604020202020204" pitchFamily="34" charset="0"/>
              </a:rPr>
              <a:t>Participación </a:t>
            </a:r>
            <a:r>
              <a:rPr sz="1800" spc="-75" dirty="0">
                <a:latin typeface="Arial" panose="020B0604020202020204" pitchFamily="34" charset="0"/>
                <a:cs typeface="Arial" panose="020B0604020202020204" pitchFamily="34" charset="0"/>
              </a:rPr>
              <a:t>Ciudadana y  </a:t>
            </a:r>
            <a:r>
              <a:rPr sz="1800" spc="-80" dirty="0">
                <a:latin typeface="Arial" panose="020B0604020202020204" pitchFamily="34" charset="0"/>
                <a:cs typeface="Arial" panose="020B0604020202020204" pitchFamily="34" charset="0"/>
              </a:rPr>
              <a:t>Control </a:t>
            </a:r>
            <a:r>
              <a:rPr sz="1800" spc="-85" dirty="0">
                <a:latin typeface="Arial" panose="020B0604020202020204" pitchFamily="34" charset="0"/>
                <a:cs typeface="Arial" panose="020B0604020202020204" pitchFamily="34" charset="0"/>
              </a:rPr>
              <a:t>Social </a:t>
            </a:r>
            <a:r>
              <a:rPr sz="1800" spc="-75" dirty="0">
                <a:latin typeface="Arial" panose="020B0604020202020204" pitchFamily="34" charset="0"/>
                <a:cs typeface="Arial" panose="020B0604020202020204" pitchFamily="34" charset="0"/>
              </a:rPr>
              <a:t>da </a:t>
            </a:r>
            <a:r>
              <a:rPr sz="1800" spc="-125" dirty="0">
                <a:latin typeface="Arial" panose="020B0604020202020204" pitchFamily="34" charset="0"/>
                <a:cs typeface="Arial" panose="020B0604020202020204" pitchFamily="34" charset="0"/>
              </a:rPr>
              <a:t>fe </a:t>
            </a:r>
            <a:r>
              <a:rPr sz="1800" spc="-75" dirty="0">
                <a:latin typeface="Arial" panose="020B0604020202020204" pitchFamily="34" charset="0"/>
                <a:cs typeface="Arial" panose="020B0604020202020204" pitchFamily="34" charset="0"/>
              </a:rPr>
              <a:t>de </a:t>
            </a:r>
            <a:r>
              <a:rPr sz="1800" spc="-90" dirty="0">
                <a:latin typeface="Arial" panose="020B0604020202020204" pitchFamily="34" charset="0"/>
                <a:cs typeface="Arial" panose="020B0604020202020204" pitchFamily="34" charset="0"/>
              </a:rPr>
              <a:t>estar </a:t>
            </a:r>
            <a:r>
              <a:rPr sz="1800" spc="-105" dirty="0">
                <a:latin typeface="Arial" panose="020B0604020202020204" pitchFamily="34" charset="0"/>
                <a:cs typeface="Arial" panose="020B0604020202020204" pitchFamily="34" charset="0"/>
              </a:rPr>
              <a:t>al </a:t>
            </a:r>
            <a:r>
              <a:rPr sz="1800" spc="-85" dirty="0">
                <a:latin typeface="Arial" panose="020B0604020202020204" pitchFamily="34" charset="0"/>
                <a:cs typeface="Arial" panose="020B0604020202020204" pitchFamily="34" charset="0"/>
              </a:rPr>
              <a:t>día </a:t>
            </a:r>
            <a:r>
              <a:rPr sz="1800" spc="-65" dirty="0">
                <a:latin typeface="Arial" panose="020B0604020202020204" pitchFamily="34" charset="0"/>
                <a:cs typeface="Arial" panose="020B0604020202020204" pitchFamily="34" charset="0"/>
              </a:rPr>
              <a:t>en </a:t>
            </a:r>
            <a:r>
              <a:rPr sz="1800" spc="-55" dirty="0">
                <a:latin typeface="Arial" panose="020B0604020202020204" pitchFamily="34" charset="0"/>
                <a:cs typeface="Arial" panose="020B0604020202020204" pitchFamily="34" charset="0"/>
              </a:rPr>
              <a:t>todos los </a:t>
            </a:r>
            <a:r>
              <a:rPr sz="1800" spc="-70" dirty="0">
                <a:latin typeface="Arial" panose="020B0604020202020204" pitchFamily="34" charset="0"/>
                <a:cs typeface="Arial" panose="020B0604020202020204" pitchFamily="34" charset="0"/>
              </a:rPr>
              <a:t>aspectos </a:t>
            </a:r>
            <a:r>
              <a:rPr sz="1800" spc="-75" dirty="0">
                <a:latin typeface="Arial" panose="020B0604020202020204" pitchFamily="34" charset="0"/>
                <a:cs typeface="Arial" panose="020B0604020202020204" pitchFamily="34" charset="0"/>
              </a:rPr>
              <a:t>tributarios y </a:t>
            </a:r>
            <a:r>
              <a:rPr sz="1800" spc="-95" dirty="0">
                <a:latin typeface="Arial" panose="020B0604020202020204" pitchFamily="34" charset="0"/>
                <a:cs typeface="Arial" panose="020B0604020202020204" pitchFamily="34" charset="0"/>
              </a:rPr>
              <a:t>laborales, </a:t>
            </a:r>
            <a:r>
              <a:rPr sz="1800" spc="-80" dirty="0">
                <a:latin typeface="Arial" panose="020B0604020202020204" pitchFamily="34" charset="0"/>
                <a:cs typeface="Arial" panose="020B0604020202020204" pitchFamily="34" charset="0"/>
              </a:rPr>
              <a:t>dato </a:t>
            </a:r>
            <a:r>
              <a:rPr sz="1800" spc="-65" dirty="0">
                <a:latin typeface="Arial" panose="020B0604020202020204" pitchFamily="34" charset="0"/>
                <a:cs typeface="Arial" panose="020B0604020202020204" pitchFamily="34" charset="0"/>
              </a:rPr>
              <a:t>que  </a:t>
            </a:r>
            <a:r>
              <a:rPr sz="1800" spc="-80" dirty="0">
                <a:latin typeface="Arial" panose="020B0604020202020204" pitchFamily="34" charset="0"/>
                <a:cs typeface="Arial" panose="020B0604020202020204" pitchFamily="34" charset="0"/>
              </a:rPr>
              <a:t>será</a:t>
            </a:r>
            <a:r>
              <a:rPr sz="1800" spc="-130" dirty="0">
                <a:latin typeface="Arial" panose="020B0604020202020204" pitchFamily="34" charset="0"/>
                <a:cs typeface="Arial" panose="020B0604020202020204" pitchFamily="34" charset="0"/>
              </a:rPr>
              <a:t> </a:t>
            </a:r>
            <a:r>
              <a:rPr sz="1800" spc="-65" dirty="0">
                <a:latin typeface="Arial" panose="020B0604020202020204" pitchFamily="34" charset="0"/>
                <a:cs typeface="Arial" panose="020B0604020202020204" pitchFamily="34" charset="0"/>
              </a:rPr>
              <a:t>corroborado</a:t>
            </a:r>
            <a:r>
              <a:rPr sz="1800" spc="-135"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con</a:t>
            </a:r>
            <a:r>
              <a:rPr sz="1800" spc="-130" dirty="0">
                <a:latin typeface="Arial" panose="020B0604020202020204" pitchFamily="34" charset="0"/>
                <a:cs typeface="Arial" panose="020B0604020202020204" pitchFamily="34" charset="0"/>
              </a:rPr>
              <a:t> </a:t>
            </a:r>
            <a:r>
              <a:rPr sz="1800" spc="-55" dirty="0">
                <a:latin typeface="Arial" panose="020B0604020202020204" pitchFamily="34" charset="0"/>
                <a:cs typeface="Arial" panose="020B0604020202020204" pitchFamily="34" charset="0"/>
              </a:rPr>
              <a:t>los</a:t>
            </a:r>
            <a:r>
              <a:rPr sz="1800" spc="-135" dirty="0">
                <a:latin typeface="Arial" panose="020B0604020202020204" pitchFamily="34" charset="0"/>
                <a:cs typeface="Arial" panose="020B0604020202020204" pitchFamily="34" charset="0"/>
              </a:rPr>
              <a:t> </a:t>
            </a:r>
            <a:r>
              <a:rPr sz="1800" spc="-80" dirty="0">
                <a:latin typeface="Arial" panose="020B0604020202020204" pitchFamily="34" charset="0"/>
                <a:cs typeface="Arial" panose="020B0604020202020204" pitchFamily="34" charset="0"/>
              </a:rPr>
              <a:t>respectivos</a:t>
            </a:r>
            <a:r>
              <a:rPr sz="1800" spc="-140" dirty="0">
                <a:latin typeface="Arial" panose="020B0604020202020204" pitchFamily="34" charset="0"/>
                <a:cs typeface="Arial" panose="020B0604020202020204" pitchFamily="34" charset="0"/>
              </a:rPr>
              <a:t> </a:t>
            </a:r>
            <a:r>
              <a:rPr sz="1800" spc="-90" dirty="0">
                <a:latin typeface="Arial" panose="020B0604020202020204" pitchFamily="34" charset="0"/>
                <a:cs typeface="Arial" panose="020B0604020202020204" pitchFamily="34" charset="0"/>
              </a:rPr>
              <a:t>certificados</a:t>
            </a:r>
            <a:r>
              <a:rPr sz="1800" spc="-135" dirty="0">
                <a:latin typeface="Arial" panose="020B0604020202020204" pitchFamily="34" charset="0"/>
                <a:cs typeface="Arial" panose="020B0604020202020204" pitchFamily="34" charset="0"/>
              </a:rPr>
              <a:t> </a:t>
            </a:r>
            <a:r>
              <a:rPr sz="1800" spc="-55" dirty="0">
                <a:latin typeface="Arial" panose="020B0604020202020204" pitchFamily="34" charset="0"/>
                <a:cs typeface="Arial" panose="020B0604020202020204" pitchFamily="34" charset="0"/>
              </a:rPr>
              <a:t>los</a:t>
            </a:r>
            <a:r>
              <a:rPr sz="1800" spc="-135" dirty="0">
                <a:latin typeface="Arial" panose="020B0604020202020204" pitchFamily="34" charset="0"/>
                <a:cs typeface="Arial" panose="020B0604020202020204" pitchFamily="34" charset="0"/>
              </a:rPr>
              <a:t> </a:t>
            </a:r>
            <a:r>
              <a:rPr sz="1800" spc="-80" dirty="0">
                <a:latin typeface="Arial" panose="020B0604020202020204" pitchFamily="34" charset="0"/>
                <a:cs typeface="Arial" panose="020B0604020202020204" pitchFamily="34" charset="0"/>
              </a:rPr>
              <a:t>cuales</a:t>
            </a:r>
            <a:r>
              <a:rPr sz="1800" spc="-140" dirty="0">
                <a:latin typeface="Arial" panose="020B0604020202020204" pitchFamily="34" charset="0"/>
                <a:cs typeface="Arial" panose="020B0604020202020204" pitchFamily="34" charset="0"/>
              </a:rPr>
              <a:t> </a:t>
            </a:r>
            <a:r>
              <a:rPr sz="1800" spc="-70" dirty="0">
                <a:latin typeface="Arial" panose="020B0604020202020204" pitchFamily="34" charset="0"/>
                <a:cs typeface="Arial" panose="020B0604020202020204" pitchFamily="34" charset="0"/>
              </a:rPr>
              <a:t>son:</a:t>
            </a:r>
            <a:endParaRPr sz="1800" dirty="0">
              <a:latin typeface="Arial" panose="020B0604020202020204" pitchFamily="34" charset="0"/>
              <a:cs typeface="Arial" panose="020B0604020202020204" pitchFamily="34" charset="0"/>
            </a:endParaRPr>
          </a:p>
          <a:p>
            <a:pPr algn="just">
              <a:lnSpc>
                <a:spcPct val="100000"/>
              </a:lnSpc>
              <a:spcBef>
                <a:spcPts val="45"/>
              </a:spcBef>
            </a:pPr>
            <a:endParaRPr sz="1800" dirty="0">
              <a:latin typeface="Arial" panose="020B0604020202020204" pitchFamily="34" charset="0"/>
              <a:cs typeface="Arial" panose="020B0604020202020204" pitchFamily="34" charset="0"/>
            </a:endParaRPr>
          </a:p>
          <a:p>
            <a:pPr marL="12700" algn="just">
              <a:lnSpc>
                <a:spcPct val="100000"/>
              </a:lnSpc>
            </a:pPr>
            <a:r>
              <a:rPr sz="1800" b="1" spc="-75" dirty="0">
                <a:latin typeface="Arial" panose="020B0604020202020204" pitchFamily="34" charset="0"/>
                <a:cs typeface="Arial" panose="020B0604020202020204" pitchFamily="34" charset="0"/>
              </a:rPr>
              <a:t>Anexo</a:t>
            </a:r>
            <a:r>
              <a:rPr lang="es-ES" sz="1800" b="1" spc="-75" dirty="0">
                <a:latin typeface="Arial" panose="020B0604020202020204" pitchFamily="34" charset="0"/>
                <a:cs typeface="Arial" panose="020B0604020202020204" pitchFamily="34" charset="0"/>
              </a:rPr>
              <a:t>s:</a:t>
            </a:r>
          </a:p>
          <a:p>
            <a:pPr marL="12700" algn="just">
              <a:lnSpc>
                <a:spcPct val="100000"/>
              </a:lnSpc>
            </a:pPr>
            <a:endParaRPr sz="1800" b="1" dirty="0">
              <a:latin typeface="Arial" panose="020B0604020202020204" pitchFamily="34" charset="0"/>
              <a:cs typeface="Arial" panose="020B0604020202020204" pitchFamily="34" charset="0"/>
            </a:endParaRPr>
          </a:p>
          <a:p>
            <a:pPr marL="298450" marR="5080" indent="-285750" algn="just">
              <a:lnSpc>
                <a:spcPct val="101099"/>
              </a:lnSpc>
              <a:spcBef>
                <a:spcPts val="25"/>
              </a:spcBef>
              <a:buFont typeface="Arial" panose="020B0604020202020204" pitchFamily="34" charset="0"/>
              <a:buChar char="•"/>
              <a:tabLst>
                <a:tab pos="6971665" algn="l"/>
              </a:tabLst>
            </a:pPr>
            <a:r>
              <a:rPr sz="1800" spc="-95" dirty="0">
                <a:latin typeface="Arial" panose="020B0604020202020204" pitchFamily="34" charset="0"/>
                <a:cs typeface="Arial" panose="020B0604020202020204" pitchFamily="34" charset="0"/>
              </a:rPr>
              <a:t>Certificado  </a:t>
            </a:r>
            <a:r>
              <a:rPr sz="1800" spc="-75" dirty="0">
                <a:latin typeface="Arial" panose="020B0604020202020204" pitchFamily="34" charset="0"/>
                <a:cs typeface="Arial" panose="020B0604020202020204" pitchFamily="34" charset="0"/>
              </a:rPr>
              <a:t>de  </a:t>
            </a:r>
            <a:r>
              <a:rPr sz="1800" spc="-80" dirty="0">
                <a:latin typeface="Arial" panose="020B0604020202020204" pitchFamily="34" charset="0"/>
                <a:cs typeface="Arial" panose="020B0604020202020204" pitchFamily="34" charset="0"/>
              </a:rPr>
              <a:t>cumplimiento  </a:t>
            </a:r>
            <a:r>
              <a:rPr sz="1800" spc="-75" dirty="0">
                <a:latin typeface="Arial" panose="020B0604020202020204" pitchFamily="34" charset="0"/>
                <a:cs typeface="Arial" panose="020B0604020202020204" pitchFamily="34" charset="0"/>
              </a:rPr>
              <a:t>de  Obligaciones  de </a:t>
            </a:r>
            <a:r>
              <a:rPr sz="1800" spc="95"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RADIO</a:t>
            </a:r>
            <a:r>
              <a:rPr sz="1800" spc="409" dirty="0">
                <a:latin typeface="Arial" panose="020B0604020202020204" pitchFamily="34" charset="0"/>
                <a:cs typeface="Arial" panose="020B0604020202020204" pitchFamily="34" charset="0"/>
              </a:rPr>
              <a:t> </a:t>
            </a:r>
            <a:r>
              <a:rPr sz="1800" spc="-85" dirty="0">
                <a:latin typeface="Arial" panose="020B0604020202020204" pitchFamily="34" charset="0"/>
                <a:cs typeface="Arial" panose="020B0604020202020204" pitchFamily="34" charset="0"/>
              </a:rPr>
              <a:t>CONCIERTO	</a:t>
            </a:r>
            <a:r>
              <a:rPr lang="es-ES" sz="1800" spc="-85" dirty="0">
                <a:latin typeface="Arial" panose="020B0604020202020204" pitchFamily="34" charset="0"/>
                <a:cs typeface="Arial" panose="020B0604020202020204" pitchFamily="34" charset="0"/>
              </a:rPr>
              <a:t> </a:t>
            </a:r>
            <a:r>
              <a:rPr sz="1800" spc="-100" dirty="0">
                <a:latin typeface="Arial" panose="020B0604020202020204" pitchFamily="34" charset="0"/>
                <a:cs typeface="Arial" panose="020B0604020202020204" pitchFamily="34" charset="0"/>
              </a:rPr>
              <a:t>GUAYAQUIL</a:t>
            </a:r>
            <a:r>
              <a:rPr lang="es-ES" sz="1800" spc="-100" dirty="0">
                <a:latin typeface="Arial" panose="020B0604020202020204" pitchFamily="34" charset="0"/>
                <a:cs typeface="Arial" panose="020B0604020202020204" pitchFamily="34" charset="0"/>
              </a:rPr>
              <a:t> </a:t>
            </a:r>
            <a:r>
              <a:rPr sz="1800" spc="-90" dirty="0">
                <a:latin typeface="Arial" panose="020B0604020202020204" pitchFamily="34" charset="0"/>
                <a:cs typeface="Arial" panose="020B0604020202020204" pitchFamily="34" charset="0"/>
              </a:rPr>
              <a:t>S.A  </a:t>
            </a:r>
            <a:r>
              <a:rPr sz="1800" spc="-95" dirty="0">
                <a:latin typeface="Arial" panose="020B0604020202020204" pitchFamily="34" charset="0"/>
                <a:cs typeface="Arial" panose="020B0604020202020204" pitchFamily="34" charset="0"/>
              </a:rPr>
              <a:t>CONCERTQUIL, </a:t>
            </a:r>
            <a:r>
              <a:rPr sz="1800" spc="-80" dirty="0" err="1">
                <a:latin typeface="Arial" panose="020B0604020202020204" pitchFamily="34" charset="0"/>
                <a:cs typeface="Arial" panose="020B0604020202020204" pitchFamily="34" charset="0"/>
              </a:rPr>
              <a:t>emitido</a:t>
            </a:r>
            <a:r>
              <a:rPr sz="1800" spc="-80" dirty="0">
                <a:latin typeface="Arial" panose="020B0604020202020204" pitchFamily="34" charset="0"/>
                <a:cs typeface="Arial" panose="020B0604020202020204" pitchFamily="34" charset="0"/>
              </a:rPr>
              <a:t> </a:t>
            </a:r>
            <a:r>
              <a:rPr sz="1800" spc="-50" dirty="0" err="1">
                <a:latin typeface="Arial" panose="020B0604020202020204" pitchFamily="34" charset="0"/>
                <a:cs typeface="Arial" panose="020B0604020202020204" pitchFamily="34" charset="0"/>
              </a:rPr>
              <a:t>por</a:t>
            </a:r>
            <a:r>
              <a:rPr lang="es-ES" sz="1800" spc="-50" dirty="0">
                <a:latin typeface="Arial" panose="020B0604020202020204" pitchFamily="34" charset="0"/>
                <a:cs typeface="Arial" panose="020B0604020202020204" pitchFamily="34" charset="0"/>
              </a:rPr>
              <a:t> </a:t>
            </a:r>
            <a:r>
              <a:rPr sz="1800" spc="-420" dirty="0">
                <a:latin typeface="Arial" panose="020B0604020202020204" pitchFamily="34" charset="0"/>
                <a:cs typeface="Arial" panose="020B0604020202020204" pitchFamily="34" charset="0"/>
              </a:rPr>
              <a:t> </a:t>
            </a:r>
            <a:r>
              <a:rPr sz="1800" spc="-105" dirty="0" err="1">
                <a:latin typeface="Arial" panose="020B0604020202020204" pitchFamily="34" charset="0"/>
                <a:cs typeface="Arial" panose="020B0604020202020204" pitchFamily="34" charset="0"/>
              </a:rPr>
              <a:t>el</a:t>
            </a:r>
            <a:r>
              <a:rPr sz="1800" spc="-105" dirty="0">
                <a:latin typeface="Arial" panose="020B0604020202020204" pitchFamily="34" charset="0"/>
                <a:cs typeface="Arial" panose="020B0604020202020204" pitchFamily="34" charset="0"/>
              </a:rPr>
              <a:t> </a:t>
            </a:r>
            <a:r>
              <a:rPr lang="es-ES" sz="1800" spc="-105" dirty="0">
                <a:latin typeface="Arial" panose="020B0604020202020204" pitchFamily="34" charset="0"/>
                <a:cs typeface="Arial" panose="020B0604020202020204" pitchFamily="34" charset="0"/>
              </a:rPr>
              <a:t>IESS </a:t>
            </a:r>
            <a:r>
              <a:rPr sz="1800" spc="-75" dirty="0">
                <a:latin typeface="Arial" panose="020B0604020202020204" pitchFamily="34" charset="0"/>
                <a:cs typeface="Arial" panose="020B0604020202020204" pitchFamily="34" charset="0"/>
              </a:rPr>
              <a:t>Instituto de </a:t>
            </a:r>
            <a:r>
              <a:rPr sz="1800" spc="-70" dirty="0">
                <a:latin typeface="Arial" panose="020B0604020202020204" pitchFamily="34" charset="0"/>
                <a:cs typeface="Arial" panose="020B0604020202020204" pitchFamily="34" charset="0"/>
              </a:rPr>
              <a:t>Seguridad </a:t>
            </a:r>
            <a:r>
              <a:rPr sz="1800" spc="-105" dirty="0">
                <a:latin typeface="Arial" panose="020B0604020202020204" pitchFamily="34" charset="0"/>
                <a:cs typeface="Arial" panose="020B0604020202020204" pitchFamily="34" charset="0"/>
              </a:rPr>
              <a:t>Social.</a:t>
            </a:r>
            <a:endParaRPr sz="1800" dirty="0">
              <a:latin typeface="Arial" panose="020B0604020202020204" pitchFamily="34" charset="0"/>
              <a:cs typeface="Arial" panose="020B0604020202020204" pitchFamily="34" charset="0"/>
            </a:endParaRPr>
          </a:p>
          <a:p>
            <a:pPr marL="298450" marR="5080" indent="-285750">
              <a:lnSpc>
                <a:spcPts val="2180"/>
              </a:lnSpc>
              <a:spcBef>
                <a:spcPts val="10"/>
              </a:spcBef>
              <a:buFont typeface="Arial" panose="020B0604020202020204" pitchFamily="34" charset="0"/>
              <a:buChar char="•"/>
              <a:tabLst>
                <a:tab pos="1238885" algn="l"/>
                <a:tab pos="1687830" algn="l"/>
                <a:tab pos="3189605" algn="l"/>
                <a:tab pos="4309110" algn="l"/>
                <a:tab pos="4758055" algn="l"/>
                <a:tab pos="5577205" algn="l"/>
                <a:tab pos="6877050" algn="l"/>
                <a:tab pos="8169275" algn="l"/>
              </a:tabLst>
            </a:pPr>
            <a:r>
              <a:rPr sz="1800" spc="-105" dirty="0" err="1">
                <a:latin typeface="Arial" panose="020B0604020202020204" pitchFamily="34" charset="0"/>
                <a:cs typeface="Arial" panose="020B0604020202020204" pitchFamily="34" charset="0"/>
              </a:rPr>
              <a:t>Ce</a:t>
            </a:r>
            <a:r>
              <a:rPr sz="1800" spc="-75" dirty="0" err="1">
                <a:latin typeface="Arial" panose="020B0604020202020204" pitchFamily="34" charset="0"/>
                <a:cs typeface="Arial" panose="020B0604020202020204" pitchFamily="34" charset="0"/>
              </a:rPr>
              <a:t>r</a:t>
            </a:r>
            <a:r>
              <a:rPr sz="1800" spc="-120" dirty="0" err="1">
                <a:latin typeface="Arial" panose="020B0604020202020204" pitchFamily="34" charset="0"/>
                <a:cs typeface="Arial" panose="020B0604020202020204" pitchFamily="34" charset="0"/>
              </a:rPr>
              <a:t>t</a:t>
            </a:r>
            <a:r>
              <a:rPr sz="1800" spc="-110" dirty="0" err="1">
                <a:latin typeface="Arial" panose="020B0604020202020204" pitchFamily="34" charset="0"/>
                <a:cs typeface="Arial" panose="020B0604020202020204" pitchFamily="34" charset="0"/>
              </a:rPr>
              <a:t>i</a:t>
            </a:r>
            <a:r>
              <a:rPr sz="1800" spc="-120" dirty="0" err="1">
                <a:latin typeface="Arial" panose="020B0604020202020204" pitchFamily="34" charset="0"/>
                <a:cs typeface="Arial" panose="020B0604020202020204" pitchFamily="34" charset="0"/>
              </a:rPr>
              <a:t>f</a:t>
            </a:r>
            <a:r>
              <a:rPr sz="1800" spc="-110" dirty="0" err="1">
                <a:latin typeface="Arial" panose="020B0604020202020204" pitchFamily="34" charset="0"/>
                <a:cs typeface="Arial" panose="020B0604020202020204" pitchFamily="34" charset="0"/>
              </a:rPr>
              <a:t>i</a:t>
            </a:r>
            <a:r>
              <a:rPr sz="1800" spc="-150" dirty="0" err="1">
                <a:latin typeface="Arial" panose="020B0604020202020204" pitchFamily="34" charset="0"/>
                <a:cs typeface="Arial" panose="020B0604020202020204" pitchFamily="34" charset="0"/>
              </a:rPr>
              <a:t>c</a:t>
            </a:r>
            <a:r>
              <a:rPr sz="1800" spc="-90" dirty="0" err="1">
                <a:latin typeface="Arial" panose="020B0604020202020204" pitchFamily="34" charset="0"/>
                <a:cs typeface="Arial" panose="020B0604020202020204" pitchFamily="34" charset="0"/>
              </a:rPr>
              <a:t>a</a:t>
            </a:r>
            <a:r>
              <a:rPr sz="1800" spc="-60" dirty="0" err="1">
                <a:latin typeface="Arial" panose="020B0604020202020204" pitchFamily="34" charset="0"/>
                <a:cs typeface="Arial" panose="020B0604020202020204" pitchFamily="34" charset="0"/>
              </a:rPr>
              <a:t>d</a:t>
            </a:r>
            <a:r>
              <a:rPr sz="1800" spc="-20" dirty="0" err="1">
                <a:latin typeface="Arial" panose="020B0604020202020204" pitchFamily="34" charset="0"/>
                <a:cs typeface="Arial" panose="020B0604020202020204" pitchFamily="34" charset="0"/>
              </a:rPr>
              <a:t>o</a:t>
            </a:r>
            <a:r>
              <a:rPr lang="es-ES" spc="-20" dirty="0">
                <a:latin typeface="Arial" panose="020B0604020202020204" pitchFamily="34" charset="0"/>
                <a:cs typeface="Arial" panose="020B0604020202020204" pitchFamily="34" charset="0"/>
              </a:rPr>
              <a:t> </a:t>
            </a:r>
            <a:r>
              <a:rPr sz="1800" spc="-75" dirty="0">
                <a:latin typeface="Arial" panose="020B0604020202020204" pitchFamily="34" charset="0"/>
                <a:cs typeface="Arial" panose="020B0604020202020204" pitchFamily="34" charset="0"/>
              </a:rPr>
              <a:t>de</a:t>
            </a:r>
            <a:r>
              <a:rPr lang="es-ES" spc="-75" dirty="0">
                <a:latin typeface="Arial" panose="020B0604020202020204" pitchFamily="34" charset="0"/>
                <a:cs typeface="Arial" panose="020B0604020202020204" pitchFamily="34" charset="0"/>
              </a:rPr>
              <a:t> Cumplimiento Tributarios de RADIO CONCIERTO GUAYAQUIL S.A. CONCERTQUIL, emitido por el Servicio de Rentas Internas - SRI</a:t>
            </a:r>
            <a:endParaRPr sz="18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AF7AD66F-AD6B-726D-15F0-DB8C826A8461}"/>
              </a:ext>
            </a:extLst>
          </p:cNvPr>
          <p:cNvPicPr>
            <a:picLocks noChangeAspect="1"/>
          </p:cNvPicPr>
          <p:nvPr/>
        </p:nvPicPr>
        <p:blipFill>
          <a:blip r:embed="rId2"/>
          <a:stretch>
            <a:fillRect/>
          </a:stretch>
        </p:blipFill>
        <p:spPr>
          <a:xfrm>
            <a:off x="7702191" y="152400"/>
            <a:ext cx="1213209" cy="11278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911991"/>
            <a:ext cx="3657600" cy="289823"/>
          </a:xfrm>
          <a:prstGeom prst="rect">
            <a:avLst/>
          </a:prstGeom>
        </p:spPr>
        <p:txBody>
          <a:bodyPr vert="horz" wrap="square" lIns="0" tIns="12700" rIns="0" bIns="0" rtlCol="0">
            <a:spAutoFit/>
          </a:bodyPr>
          <a:lstStyle/>
          <a:p>
            <a:pPr marL="12700">
              <a:lnSpc>
                <a:spcPct val="100000"/>
              </a:lnSpc>
              <a:spcBef>
                <a:spcPts val="100"/>
              </a:spcBef>
            </a:pPr>
            <a:r>
              <a:rPr spc="-110" dirty="0">
                <a:latin typeface="Arial" panose="020B0604020202020204" pitchFamily="34" charset="0"/>
                <a:cs typeface="Arial" panose="020B0604020202020204" pitchFamily="34" charset="0"/>
              </a:rPr>
              <a:t>Anexos </a:t>
            </a:r>
            <a:r>
              <a:rPr spc="-135" dirty="0">
                <a:latin typeface="Arial" panose="020B0604020202020204" pitchFamily="34" charset="0"/>
                <a:cs typeface="Arial" panose="020B0604020202020204" pitchFamily="34" charset="0"/>
              </a:rPr>
              <a:t>3-4 </a:t>
            </a:r>
            <a:r>
              <a:rPr spc="-110" dirty="0">
                <a:latin typeface="Arial" panose="020B0604020202020204" pitchFamily="34" charset="0"/>
                <a:cs typeface="Arial" panose="020B0604020202020204" pitchFamily="34" charset="0"/>
              </a:rPr>
              <a:t>Laborales y</a:t>
            </a:r>
            <a:r>
              <a:rPr spc="-260" dirty="0">
                <a:latin typeface="Arial" panose="020B0604020202020204" pitchFamily="34" charset="0"/>
                <a:cs typeface="Arial" panose="020B0604020202020204" pitchFamily="34" charset="0"/>
              </a:rPr>
              <a:t> </a:t>
            </a:r>
            <a:r>
              <a:rPr spc="-114" dirty="0">
                <a:latin typeface="Arial" panose="020B0604020202020204" pitchFamily="34" charset="0"/>
                <a:cs typeface="Arial" panose="020B0604020202020204" pitchFamily="34" charset="0"/>
              </a:rPr>
              <a:t>Tributarios</a:t>
            </a:r>
          </a:p>
        </p:txBody>
      </p:sp>
      <p:pic>
        <p:nvPicPr>
          <p:cNvPr id="3" name="Imagen 2">
            <a:extLst>
              <a:ext uri="{FF2B5EF4-FFF2-40B4-BE49-F238E27FC236}">
                <a16:creationId xmlns:a16="http://schemas.microsoft.com/office/drawing/2014/main" id="{D7D3FB8F-0CA5-9B47-1015-405EE3D4849D}"/>
              </a:ext>
            </a:extLst>
          </p:cNvPr>
          <p:cNvPicPr>
            <a:picLocks noChangeAspect="1"/>
          </p:cNvPicPr>
          <p:nvPr/>
        </p:nvPicPr>
        <p:blipFill>
          <a:blip r:embed="rId2"/>
          <a:stretch>
            <a:fillRect/>
          </a:stretch>
        </p:blipFill>
        <p:spPr>
          <a:xfrm>
            <a:off x="7772400" y="71269"/>
            <a:ext cx="1213209" cy="1127858"/>
          </a:xfrm>
          <a:prstGeom prst="rect">
            <a:avLst/>
          </a:prstGeom>
        </p:spPr>
      </p:pic>
      <p:pic>
        <p:nvPicPr>
          <p:cNvPr id="8" name="Imagen 7">
            <a:extLst>
              <a:ext uri="{FF2B5EF4-FFF2-40B4-BE49-F238E27FC236}">
                <a16:creationId xmlns:a16="http://schemas.microsoft.com/office/drawing/2014/main" id="{F1D7AC86-9B15-9F28-0FEA-9C669EE56797}"/>
              </a:ext>
            </a:extLst>
          </p:cNvPr>
          <p:cNvPicPr>
            <a:picLocks noChangeAspect="1"/>
          </p:cNvPicPr>
          <p:nvPr/>
        </p:nvPicPr>
        <p:blipFill>
          <a:blip r:embed="rId3"/>
          <a:stretch>
            <a:fillRect/>
          </a:stretch>
        </p:blipFill>
        <p:spPr>
          <a:xfrm>
            <a:off x="4724400" y="1828800"/>
            <a:ext cx="3352824" cy="4764826"/>
          </a:xfrm>
          <a:prstGeom prst="rect">
            <a:avLst/>
          </a:prstGeom>
        </p:spPr>
      </p:pic>
      <p:pic>
        <p:nvPicPr>
          <p:cNvPr id="6" name="Imagen 5">
            <a:extLst>
              <a:ext uri="{FF2B5EF4-FFF2-40B4-BE49-F238E27FC236}">
                <a16:creationId xmlns:a16="http://schemas.microsoft.com/office/drawing/2014/main" id="{965D0732-9DEC-5673-5D11-6F956C75ECE8}"/>
              </a:ext>
            </a:extLst>
          </p:cNvPr>
          <p:cNvPicPr>
            <a:picLocks noChangeAspect="1"/>
          </p:cNvPicPr>
          <p:nvPr/>
        </p:nvPicPr>
        <p:blipFill>
          <a:blip r:embed="rId4"/>
          <a:stretch>
            <a:fillRect/>
          </a:stretch>
        </p:blipFill>
        <p:spPr>
          <a:xfrm>
            <a:off x="838200" y="1488226"/>
            <a:ext cx="3399480" cy="5105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057" y="857252"/>
            <a:ext cx="8477885" cy="1359346"/>
          </a:xfrm>
          <a:prstGeom prst="rect">
            <a:avLst/>
          </a:prstGeom>
        </p:spPr>
        <p:txBody>
          <a:bodyPr vert="horz" wrap="square" lIns="0" tIns="12700" rIns="0" bIns="0" rtlCol="0">
            <a:spAutoFit/>
          </a:bodyPr>
          <a:lstStyle/>
          <a:p>
            <a:pPr marL="12700">
              <a:lnSpc>
                <a:spcPts val="2135"/>
              </a:lnSpc>
              <a:spcBef>
                <a:spcPts val="100"/>
              </a:spcBef>
            </a:pPr>
            <a:r>
              <a:rPr spc="-110" dirty="0">
                <a:latin typeface="Arial" panose="020B0604020202020204" pitchFamily="34" charset="0"/>
                <a:cs typeface="Arial" panose="020B0604020202020204" pitchFamily="34" charset="0"/>
              </a:rPr>
              <a:t>Derechos de</a:t>
            </a:r>
            <a:r>
              <a:rPr spc="-175" dirty="0">
                <a:latin typeface="Arial" panose="020B0604020202020204" pitchFamily="34" charset="0"/>
                <a:cs typeface="Arial" panose="020B0604020202020204" pitchFamily="34" charset="0"/>
              </a:rPr>
              <a:t> </a:t>
            </a:r>
            <a:r>
              <a:rPr spc="-95" dirty="0">
                <a:latin typeface="Arial" panose="020B0604020202020204" pitchFamily="34" charset="0"/>
                <a:cs typeface="Arial" panose="020B0604020202020204" pitchFamily="34" charset="0"/>
              </a:rPr>
              <a:t>Autor</a:t>
            </a:r>
          </a:p>
          <a:p>
            <a:pPr marL="12700">
              <a:lnSpc>
                <a:spcPts val="2135"/>
              </a:lnSpc>
            </a:pPr>
            <a:r>
              <a:rPr b="0" spc="-65" dirty="0">
                <a:latin typeface="Arial" panose="020B0604020202020204" pitchFamily="34" charset="0"/>
                <a:cs typeface="Arial" panose="020B0604020202020204" pitchFamily="34" charset="0"/>
              </a:rPr>
              <a:t>En</a:t>
            </a:r>
            <a:r>
              <a:rPr b="0" spc="-30" dirty="0">
                <a:latin typeface="Arial" panose="020B0604020202020204" pitchFamily="34" charset="0"/>
                <a:cs typeface="Arial" panose="020B0604020202020204" pitchFamily="34" charset="0"/>
              </a:rPr>
              <a:t> </a:t>
            </a:r>
            <a:r>
              <a:rPr b="0" spc="-105" dirty="0" err="1">
                <a:latin typeface="Arial" panose="020B0604020202020204" pitchFamily="34" charset="0"/>
                <a:cs typeface="Arial" panose="020B0604020202020204" pitchFamily="34" charset="0"/>
              </a:rPr>
              <a:t>el</a:t>
            </a:r>
            <a:r>
              <a:rPr b="0" spc="-30" dirty="0">
                <a:latin typeface="Arial" panose="020B0604020202020204" pitchFamily="34" charset="0"/>
                <a:cs typeface="Arial" panose="020B0604020202020204" pitchFamily="34" charset="0"/>
              </a:rPr>
              <a:t> </a:t>
            </a:r>
            <a:r>
              <a:rPr b="0" spc="-35" dirty="0">
                <a:latin typeface="Arial" panose="020B0604020202020204" pitchFamily="34" charset="0"/>
                <a:cs typeface="Arial" panose="020B0604020202020204" pitchFamily="34" charset="0"/>
              </a:rPr>
              <a:t>202</a:t>
            </a:r>
            <a:r>
              <a:rPr lang="es-EC" b="0" spc="-35" dirty="0">
                <a:latin typeface="Arial" panose="020B0604020202020204" pitchFamily="34" charset="0"/>
                <a:cs typeface="Arial" panose="020B0604020202020204" pitchFamily="34" charset="0"/>
              </a:rPr>
              <a:t>5</a:t>
            </a:r>
            <a:r>
              <a:rPr b="0" spc="-30" dirty="0">
                <a:latin typeface="Arial" panose="020B0604020202020204" pitchFamily="34" charset="0"/>
                <a:cs typeface="Arial" panose="020B0604020202020204" pitchFamily="34" charset="0"/>
              </a:rPr>
              <a:t> </a:t>
            </a:r>
            <a:r>
              <a:rPr b="0" spc="-60" dirty="0">
                <a:latin typeface="Arial" panose="020B0604020202020204" pitchFamily="34" charset="0"/>
                <a:cs typeface="Arial" panose="020B0604020202020204" pitchFamily="34" charset="0"/>
              </a:rPr>
              <a:t>se</a:t>
            </a:r>
            <a:r>
              <a:rPr b="0" spc="-25" dirty="0">
                <a:latin typeface="Arial" panose="020B0604020202020204" pitchFamily="34" charset="0"/>
                <a:cs typeface="Arial" panose="020B0604020202020204" pitchFamily="34" charset="0"/>
              </a:rPr>
              <a:t> </a:t>
            </a:r>
            <a:r>
              <a:rPr b="0" spc="-55" dirty="0">
                <a:latin typeface="Arial" panose="020B0604020202020204" pitchFamily="34" charset="0"/>
                <a:cs typeface="Arial" panose="020B0604020202020204" pitchFamily="34" charset="0"/>
              </a:rPr>
              <a:t>han</a:t>
            </a:r>
            <a:r>
              <a:rPr b="0" spc="-25" dirty="0">
                <a:latin typeface="Arial" panose="020B0604020202020204" pitchFamily="34" charset="0"/>
                <a:cs typeface="Arial" panose="020B0604020202020204" pitchFamily="34" charset="0"/>
              </a:rPr>
              <a:t> </a:t>
            </a:r>
            <a:r>
              <a:rPr b="0" spc="-75" dirty="0">
                <a:latin typeface="Arial" panose="020B0604020202020204" pitchFamily="34" charset="0"/>
                <a:cs typeface="Arial" panose="020B0604020202020204" pitchFamily="34" charset="0"/>
              </a:rPr>
              <a:t>cumplido</a:t>
            </a:r>
            <a:r>
              <a:rPr b="0" spc="-30" dirty="0">
                <a:latin typeface="Arial" panose="020B0604020202020204" pitchFamily="34" charset="0"/>
                <a:cs typeface="Arial" panose="020B0604020202020204" pitchFamily="34" charset="0"/>
              </a:rPr>
              <a:t> </a:t>
            </a:r>
            <a:r>
              <a:rPr b="0" spc="-75" dirty="0">
                <a:latin typeface="Arial" panose="020B0604020202020204" pitchFamily="34" charset="0"/>
                <a:cs typeface="Arial" panose="020B0604020202020204" pitchFamily="34" charset="0"/>
              </a:rPr>
              <a:t>siempre</a:t>
            </a:r>
            <a:r>
              <a:rPr b="0" spc="-25" dirty="0">
                <a:latin typeface="Arial" panose="020B0604020202020204" pitchFamily="34" charset="0"/>
                <a:cs typeface="Arial" panose="020B0604020202020204" pitchFamily="34" charset="0"/>
              </a:rPr>
              <a:t> </a:t>
            </a:r>
            <a:r>
              <a:rPr b="0" spc="-75" dirty="0">
                <a:latin typeface="Arial" panose="020B0604020202020204" pitchFamily="34" charset="0"/>
                <a:cs typeface="Arial" panose="020B0604020202020204" pitchFamily="34" charset="0"/>
              </a:rPr>
              <a:t>dentro</a:t>
            </a:r>
            <a:r>
              <a:rPr b="0" spc="-25" dirty="0">
                <a:latin typeface="Arial" panose="020B0604020202020204" pitchFamily="34" charset="0"/>
                <a:cs typeface="Arial" panose="020B0604020202020204" pitchFamily="34" charset="0"/>
              </a:rPr>
              <a:t> </a:t>
            </a:r>
            <a:r>
              <a:rPr b="0" spc="-90" dirty="0">
                <a:latin typeface="Arial" panose="020B0604020202020204" pitchFamily="34" charset="0"/>
                <a:cs typeface="Arial" panose="020B0604020202020204" pitchFamily="34" charset="0"/>
              </a:rPr>
              <a:t>del</a:t>
            </a:r>
            <a:r>
              <a:rPr b="0" spc="-30" dirty="0">
                <a:latin typeface="Arial" panose="020B0604020202020204" pitchFamily="34" charset="0"/>
                <a:cs typeface="Arial" panose="020B0604020202020204" pitchFamily="34" charset="0"/>
              </a:rPr>
              <a:t> </a:t>
            </a:r>
            <a:r>
              <a:rPr b="0" spc="-75" dirty="0">
                <a:latin typeface="Arial" panose="020B0604020202020204" pitchFamily="34" charset="0"/>
                <a:cs typeface="Arial" panose="020B0604020202020204" pitchFamily="34" charset="0"/>
              </a:rPr>
              <a:t>tiempo</a:t>
            </a:r>
            <a:r>
              <a:rPr b="0" spc="-35" dirty="0">
                <a:latin typeface="Arial" panose="020B0604020202020204" pitchFamily="34" charset="0"/>
                <a:cs typeface="Arial" panose="020B0604020202020204" pitchFamily="34" charset="0"/>
              </a:rPr>
              <a:t> </a:t>
            </a:r>
            <a:r>
              <a:rPr b="0" spc="-70" dirty="0">
                <a:latin typeface="Arial" panose="020B0604020202020204" pitchFamily="34" charset="0"/>
                <a:cs typeface="Arial" panose="020B0604020202020204" pitchFamily="34" charset="0"/>
              </a:rPr>
              <a:t>con</a:t>
            </a:r>
            <a:r>
              <a:rPr b="0" spc="-25" dirty="0">
                <a:latin typeface="Arial" panose="020B0604020202020204" pitchFamily="34" charset="0"/>
                <a:cs typeface="Arial" panose="020B0604020202020204" pitchFamily="34" charset="0"/>
              </a:rPr>
              <a:t> </a:t>
            </a:r>
            <a:r>
              <a:rPr b="0" spc="-100" dirty="0">
                <a:latin typeface="Arial" panose="020B0604020202020204" pitchFamily="34" charset="0"/>
                <a:cs typeface="Arial" panose="020B0604020202020204" pitchFamily="34" charset="0"/>
              </a:rPr>
              <a:t>Sayce</a:t>
            </a:r>
            <a:r>
              <a:rPr b="0" spc="-25" dirty="0">
                <a:latin typeface="Arial" panose="020B0604020202020204" pitchFamily="34" charset="0"/>
                <a:cs typeface="Arial" panose="020B0604020202020204" pitchFamily="34" charset="0"/>
              </a:rPr>
              <a:t> </a:t>
            </a:r>
            <a:r>
              <a:rPr b="0" spc="-75" dirty="0">
                <a:latin typeface="Arial" panose="020B0604020202020204" pitchFamily="34" charset="0"/>
                <a:cs typeface="Arial" panose="020B0604020202020204" pitchFamily="34" charset="0"/>
              </a:rPr>
              <a:t>y</a:t>
            </a:r>
            <a:r>
              <a:rPr b="0" spc="-30" dirty="0">
                <a:latin typeface="Arial" panose="020B0604020202020204" pitchFamily="34" charset="0"/>
                <a:cs typeface="Arial" panose="020B0604020202020204" pitchFamily="34" charset="0"/>
              </a:rPr>
              <a:t> </a:t>
            </a:r>
            <a:r>
              <a:rPr b="0" spc="-75" dirty="0">
                <a:latin typeface="Arial" panose="020B0604020202020204" pitchFamily="34" charset="0"/>
                <a:cs typeface="Arial" panose="020B0604020202020204" pitchFamily="34" charset="0"/>
              </a:rPr>
              <a:t>Soprofón,</a:t>
            </a:r>
            <a:r>
              <a:rPr b="0" spc="-30" dirty="0">
                <a:latin typeface="Arial" panose="020B0604020202020204" pitchFamily="34" charset="0"/>
                <a:cs typeface="Arial" panose="020B0604020202020204" pitchFamily="34" charset="0"/>
              </a:rPr>
              <a:t> </a:t>
            </a:r>
            <a:r>
              <a:rPr b="0" spc="-65" dirty="0">
                <a:latin typeface="Arial" panose="020B0604020202020204" pitchFamily="34" charset="0"/>
                <a:cs typeface="Arial" panose="020B0604020202020204" pitchFamily="34" charset="0"/>
              </a:rPr>
              <a:t>que</a:t>
            </a:r>
            <a:r>
              <a:rPr b="0" spc="-25" dirty="0">
                <a:latin typeface="Arial" panose="020B0604020202020204" pitchFamily="34" charset="0"/>
                <a:cs typeface="Arial" panose="020B0604020202020204" pitchFamily="34" charset="0"/>
              </a:rPr>
              <a:t> </a:t>
            </a:r>
            <a:r>
              <a:rPr b="0" spc="-30" dirty="0">
                <a:latin typeface="Arial" panose="020B0604020202020204" pitchFamily="34" charset="0"/>
                <a:cs typeface="Arial" panose="020B0604020202020204" pitchFamily="34" charset="0"/>
              </a:rPr>
              <a:t>son</a:t>
            </a:r>
            <a:r>
              <a:rPr b="0" spc="-25" dirty="0">
                <a:latin typeface="Arial" panose="020B0604020202020204" pitchFamily="34" charset="0"/>
                <a:cs typeface="Arial" panose="020B0604020202020204" pitchFamily="34" charset="0"/>
              </a:rPr>
              <a:t> </a:t>
            </a:r>
            <a:r>
              <a:rPr b="0" spc="-85" dirty="0">
                <a:latin typeface="Arial" panose="020B0604020202020204" pitchFamily="34" charset="0"/>
                <a:cs typeface="Arial" panose="020B0604020202020204" pitchFamily="34" charset="0"/>
              </a:rPr>
              <a:t>las</a:t>
            </a:r>
            <a:r>
              <a:rPr lang="es-ES" b="0" spc="-85" dirty="0">
                <a:latin typeface="Arial" panose="020B0604020202020204" pitchFamily="34" charset="0"/>
                <a:cs typeface="Arial" panose="020B0604020202020204" pitchFamily="34" charset="0"/>
              </a:rPr>
              <a:t> instituciones autorizadas para cobrar los derechos de autor de artistas nacionales e  internacionales según lo establecido por la ley.</a:t>
            </a:r>
            <a:br>
              <a:rPr lang="es-ES" b="0" spc="-85" dirty="0">
                <a:latin typeface="Trebuchet MS"/>
                <a:cs typeface="Trebuchet MS"/>
              </a:rPr>
            </a:br>
            <a:endParaRPr b="0" spc="-85" dirty="0">
              <a:latin typeface="Trebuchet MS"/>
              <a:cs typeface="Trebuchet MS"/>
            </a:endParaRPr>
          </a:p>
        </p:txBody>
      </p:sp>
      <p:sp>
        <p:nvSpPr>
          <p:cNvPr id="3" name="object 3"/>
          <p:cNvSpPr txBox="1">
            <a:spLocks noGrp="1"/>
          </p:cNvSpPr>
          <p:nvPr>
            <p:ph type="body" idx="1"/>
          </p:nvPr>
        </p:nvSpPr>
        <p:spPr>
          <a:xfrm>
            <a:off x="1846171" y="2059501"/>
            <a:ext cx="6067743" cy="555921"/>
          </a:xfrm>
          <a:prstGeom prst="rect">
            <a:avLst/>
          </a:prstGeom>
        </p:spPr>
        <p:txBody>
          <a:bodyPr vert="horz" wrap="square" lIns="0" tIns="9525" rIns="0" bIns="0" rtlCol="0">
            <a:spAutoFit/>
          </a:bodyPr>
          <a:lstStyle/>
          <a:p>
            <a:pPr>
              <a:lnSpc>
                <a:spcPct val="100000"/>
              </a:lnSpc>
              <a:spcBef>
                <a:spcPts val="45"/>
              </a:spcBef>
            </a:pPr>
            <a:endParaRPr spc="-155" dirty="0">
              <a:latin typeface="Arial" panose="020B0604020202020204" pitchFamily="34" charset="0"/>
              <a:cs typeface="Arial" panose="020B0604020202020204" pitchFamily="34" charset="0"/>
            </a:endParaRPr>
          </a:p>
          <a:p>
            <a:pPr marL="12700">
              <a:lnSpc>
                <a:spcPts val="2135"/>
              </a:lnSpc>
            </a:pPr>
            <a:r>
              <a:rPr b="1" spc="-75" dirty="0">
                <a:latin typeface="Arial" panose="020B0604020202020204" pitchFamily="34" charset="0"/>
                <a:cs typeface="Arial" panose="020B0604020202020204" pitchFamily="34" charset="0"/>
              </a:rPr>
              <a:t>Anexo</a:t>
            </a:r>
            <a:r>
              <a:rPr b="1" spc="-140" dirty="0">
                <a:latin typeface="Arial" panose="020B0604020202020204" pitchFamily="34" charset="0"/>
                <a:cs typeface="Arial" panose="020B0604020202020204" pitchFamily="34" charset="0"/>
              </a:rPr>
              <a:t> </a:t>
            </a:r>
            <a:r>
              <a:rPr b="1" spc="-35" dirty="0">
                <a:latin typeface="Arial" panose="020B0604020202020204" pitchFamily="34" charset="0"/>
                <a:cs typeface="Arial" panose="020B0604020202020204" pitchFamily="34" charset="0"/>
              </a:rPr>
              <a:t>6</a:t>
            </a:r>
            <a:r>
              <a:rPr lang="es-ES" b="1" spc="-35" dirty="0">
                <a:latin typeface="Arial" panose="020B0604020202020204" pitchFamily="34" charset="0"/>
                <a:cs typeface="Arial" panose="020B0604020202020204" pitchFamily="34" charset="0"/>
              </a:rPr>
              <a:t>: </a:t>
            </a:r>
            <a:r>
              <a:rPr b="1" spc="-95" dirty="0" err="1">
                <a:latin typeface="Arial" panose="020B0604020202020204" pitchFamily="34" charset="0"/>
                <a:cs typeface="Arial" panose="020B0604020202020204" pitchFamily="34" charset="0"/>
              </a:rPr>
              <a:t>Certificado</a:t>
            </a:r>
            <a:r>
              <a:rPr b="1" spc="-95" dirty="0">
                <a:latin typeface="Arial" panose="020B0604020202020204" pitchFamily="34" charset="0"/>
                <a:cs typeface="Arial" panose="020B0604020202020204" pitchFamily="34" charset="0"/>
              </a:rPr>
              <a:t> </a:t>
            </a:r>
            <a:r>
              <a:rPr b="1" spc="-75" dirty="0">
                <a:latin typeface="Arial" panose="020B0604020202020204" pitchFamily="34" charset="0"/>
                <a:cs typeface="Arial" panose="020B0604020202020204" pitchFamily="34" charset="0"/>
              </a:rPr>
              <a:t>de </a:t>
            </a:r>
            <a:r>
              <a:rPr b="1" spc="-80" dirty="0">
                <a:latin typeface="Arial" panose="020B0604020202020204" pitchFamily="34" charset="0"/>
                <a:cs typeface="Arial" panose="020B0604020202020204" pitchFamily="34" charset="0"/>
              </a:rPr>
              <a:t>cumplimiento </a:t>
            </a:r>
            <a:r>
              <a:rPr b="1" spc="-75" dirty="0">
                <a:latin typeface="Arial" panose="020B0604020202020204" pitchFamily="34" charset="0"/>
                <a:cs typeface="Arial" panose="020B0604020202020204" pitchFamily="34" charset="0"/>
              </a:rPr>
              <a:t>de </a:t>
            </a:r>
            <a:r>
              <a:rPr b="1" spc="-55" dirty="0" err="1">
                <a:latin typeface="Arial" panose="020B0604020202020204" pitchFamily="34" charset="0"/>
                <a:cs typeface="Arial" panose="020B0604020202020204" pitchFamily="34" charset="0"/>
              </a:rPr>
              <a:t>pagos</a:t>
            </a:r>
            <a:r>
              <a:rPr lang="es-ES" b="1" spc="-55" dirty="0">
                <a:latin typeface="Arial" panose="020B0604020202020204" pitchFamily="34" charset="0"/>
                <a:cs typeface="Arial" panose="020B0604020202020204" pitchFamily="34" charset="0"/>
              </a:rPr>
              <a:t> </a:t>
            </a:r>
            <a:r>
              <a:rPr b="1" spc="-420" dirty="0">
                <a:latin typeface="Arial" panose="020B0604020202020204" pitchFamily="34" charset="0"/>
                <a:cs typeface="Arial" panose="020B0604020202020204" pitchFamily="34" charset="0"/>
              </a:rPr>
              <a:t> </a:t>
            </a:r>
            <a:r>
              <a:rPr b="1" spc="-60" dirty="0" err="1">
                <a:latin typeface="Arial" panose="020B0604020202020204" pitchFamily="34" charset="0"/>
                <a:cs typeface="Arial" panose="020B0604020202020204" pitchFamily="34" charset="0"/>
              </a:rPr>
              <a:t>Soprofón</a:t>
            </a:r>
            <a:endParaRPr b="1" spc="-100" dirty="0">
              <a:latin typeface="Arial" panose="020B0604020202020204" pitchFamily="34" charset="0"/>
              <a:cs typeface="Arial" panose="020B0604020202020204" pitchFamily="34" charset="0"/>
            </a:endParaRPr>
          </a:p>
        </p:txBody>
      </p:sp>
      <p:sp>
        <p:nvSpPr>
          <p:cNvPr id="7" name="object 7"/>
          <p:cNvSpPr txBox="1"/>
          <p:nvPr/>
        </p:nvSpPr>
        <p:spPr>
          <a:xfrm>
            <a:off x="5639356" y="3437719"/>
            <a:ext cx="416559" cy="83820"/>
          </a:xfrm>
          <a:prstGeom prst="rect">
            <a:avLst/>
          </a:prstGeom>
        </p:spPr>
        <p:txBody>
          <a:bodyPr vert="horz" wrap="square" lIns="0" tIns="16510" rIns="0" bIns="0" rtlCol="0">
            <a:spAutoFit/>
          </a:bodyPr>
          <a:lstStyle/>
          <a:p>
            <a:pPr marL="12700">
              <a:lnSpc>
                <a:spcPct val="100000"/>
              </a:lnSpc>
              <a:spcBef>
                <a:spcPts val="130"/>
              </a:spcBef>
            </a:pPr>
            <a:r>
              <a:rPr sz="350" spc="10" dirty="0">
                <a:solidFill>
                  <a:srgbClr val="FFFFFF"/>
                </a:solidFill>
                <a:latin typeface="Arial"/>
                <a:cs typeface="Arial"/>
              </a:rPr>
              <a:t>Licencia:</a:t>
            </a:r>
            <a:r>
              <a:rPr sz="350" spc="-20" dirty="0">
                <a:solidFill>
                  <a:srgbClr val="FFFFFF"/>
                </a:solidFill>
                <a:latin typeface="Arial"/>
                <a:cs typeface="Arial"/>
              </a:rPr>
              <a:t> </a:t>
            </a:r>
            <a:r>
              <a:rPr sz="350" spc="10" dirty="0">
                <a:solidFill>
                  <a:srgbClr val="FFFFFF"/>
                </a:solidFill>
                <a:latin typeface="Arial"/>
                <a:cs typeface="Arial"/>
              </a:rPr>
              <a:t>Nº23612</a:t>
            </a:r>
            <a:endParaRPr sz="350">
              <a:latin typeface="Arial"/>
              <a:cs typeface="Arial"/>
            </a:endParaRPr>
          </a:p>
        </p:txBody>
      </p:sp>
      <p:pic>
        <p:nvPicPr>
          <p:cNvPr id="4" name="Imagen 3">
            <a:extLst>
              <a:ext uri="{FF2B5EF4-FFF2-40B4-BE49-F238E27FC236}">
                <a16:creationId xmlns:a16="http://schemas.microsoft.com/office/drawing/2014/main" id="{A163FB5F-C2A7-E305-CA27-26E6BC92BA90}"/>
              </a:ext>
            </a:extLst>
          </p:cNvPr>
          <p:cNvPicPr>
            <a:picLocks noChangeAspect="1"/>
          </p:cNvPicPr>
          <p:nvPr/>
        </p:nvPicPr>
        <p:blipFill>
          <a:blip r:embed="rId2"/>
          <a:stretch>
            <a:fillRect/>
          </a:stretch>
        </p:blipFill>
        <p:spPr>
          <a:xfrm>
            <a:off x="7924800" y="184329"/>
            <a:ext cx="1031219" cy="958671"/>
          </a:xfrm>
          <a:prstGeom prst="rect">
            <a:avLst/>
          </a:prstGeom>
        </p:spPr>
      </p:pic>
      <p:pic>
        <p:nvPicPr>
          <p:cNvPr id="8" name="Imagen 7">
            <a:extLst>
              <a:ext uri="{FF2B5EF4-FFF2-40B4-BE49-F238E27FC236}">
                <a16:creationId xmlns:a16="http://schemas.microsoft.com/office/drawing/2014/main" id="{F2BA6CE5-13F3-70D1-78A5-8954BFD475E7}"/>
              </a:ext>
            </a:extLst>
          </p:cNvPr>
          <p:cNvPicPr>
            <a:picLocks noChangeAspect="1"/>
          </p:cNvPicPr>
          <p:nvPr/>
        </p:nvPicPr>
        <p:blipFill>
          <a:blip r:embed="rId3"/>
          <a:srcRect l="7783" t="3227" r="2145" b="3223"/>
          <a:stretch>
            <a:fillRect/>
          </a:stretch>
        </p:blipFill>
        <p:spPr>
          <a:xfrm rot="16200000">
            <a:off x="2837058" y="2186063"/>
            <a:ext cx="3693163" cy="5100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1A51A-575B-DB2A-1C04-D866BBA1F7A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1FBD735-8813-4CD1-E9B4-F9269741A495}"/>
              </a:ext>
            </a:extLst>
          </p:cNvPr>
          <p:cNvSpPr txBox="1">
            <a:spLocks noGrp="1"/>
          </p:cNvSpPr>
          <p:nvPr>
            <p:ph type="body" idx="1"/>
          </p:nvPr>
        </p:nvSpPr>
        <p:spPr>
          <a:xfrm>
            <a:off x="2057400" y="685800"/>
            <a:ext cx="5490408" cy="555921"/>
          </a:xfrm>
          <a:prstGeom prst="rect">
            <a:avLst/>
          </a:prstGeom>
        </p:spPr>
        <p:txBody>
          <a:bodyPr vert="horz" wrap="square" lIns="0" tIns="9525" rIns="0" bIns="0" rtlCol="0">
            <a:spAutoFit/>
          </a:bodyPr>
          <a:lstStyle/>
          <a:p>
            <a:pPr>
              <a:lnSpc>
                <a:spcPct val="100000"/>
              </a:lnSpc>
              <a:spcBef>
                <a:spcPts val="45"/>
              </a:spcBef>
            </a:pPr>
            <a:endParaRPr spc="-155" dirty="0">
              <a:latin typeface="Arial" panose="020B0604020202020204" pitchFamily="34" charset="0"/>
              <a:cs typeface="Arial" panose="020B0604020202020204" pitchFamily="34" charset="0"/>
            </a:endParaRPr>
          </a:p>
          <a:p>
            <a:pPr marL="12700">
              <a:lnSpc>
                <a:spcPts val="2135"/>
              </a:lnSpc>
            </a:pPr>
            <a:r>
              <a:rPr b="1" spc="-75" dirty="0">
                <a:latin typeface="Arial" panose="020B0604020202020204" pitchFamily="34" charset="0"/>
                <a:cs typeface="Arial" panose="020B0604020202020204" pitchFamily="34" charset="0"/>
              </a:rPr>
              <a:t>Anexo</a:t>
            </a:r>
            <a:r>
              <a:rPr b="1" spc="-140" dirty="0">
                <a:latin typeface="Arial" panose="020B0604020202020204" pitchFamily="34" charset="0"/>
                <a:cs typeface="Arial" panose="020B0604020202020204" pitchFamily="34" charset="0"/>
              </a:rPr>
              <a:t> </a:t>
            </a:r>
            <a:r>
              <a:rPr b="1" spc="-35" dirty="0">
                <a:latin typeface="Arial" panose="020B0604020202020204" pitchFamily="34" charset="0"/>
                <a:cs typeface="Arial" panose="020B0604020202020204" pitchFamily="34" charset="0"/>
              </a:rPr>
              <a:t>6</a:t>
            </a:r>
            <a:r>
              <a:rPr lang="es-ES" b="1" spc="-35" dirty="0">
                <a:latin typeface="Arial" panose="020B0604020202020204" pitchFamily="34" charset="0"/>
                <a:cs typeface="Arial" panose="020B0604020202020204" pitchFamily="34" charset="0"/>
              </a:rPr>
              <a:t>: </a:t>
            </a:r>
            <a:r>
              <a:rPr b="1" spc="-95" dirty="0" err="1">
                <a:latin typeface="Arial" panose="020B0604020202020204" pitchFamily="34" charset="0"/>
                <a:cs typeface="Arial" panose="020B0604020202020204" pitchFamily="34" charset="0"/>
              </a:rPr>
              <a:t>Certificado</a:t>
            </a:r>
            <a:r>
              <a:rPr b="1" spc="-95" dirty="0">
                <a:latin typeface="Arial" panose="020B0604020202020204" pitchFamily="34" charset="0"/>
                <a:cs typeface="Arial" panose="020B0604020202020204" pitchFamily="34" charset="0"/>
              </a:rPr>
              <a:t> </a:t>
            </a:r>
            <a:r>
              <a:rPr b="1" spc="-75" dirty="0">
                <a:latin typeface="Arial" panose="020B0604020202020204" pitchFamily="34" charset="0"/>
                <a:cs typeface="Arial" panose="020B0604020202020204" pitchFamily="34" charset="0"/>
              </a:rPr>
              <a:t>de </a:t>
            </a:r>
            <a:r>
              <a:rPr b="1" spc="-80" dirty="0">
                <a:latin typeface="Arial" panose="020B0604020202020204" pitchFamily="34" charset="0"/>
                <a:cs typeface="Arial" panose="020B0604020202020204" pitchFamily="34" charset="0"/>
              </a:rPr>
              <a:t>cumplimiento </a:t>
            </a:r>
            <a:r>
              <a:rPr b="1" spc="-75" dirty="0">
                <a:latin typeface="Arial" panose="020B0604020202020204" pitchFamily="34" charset="0"/>
                <a:cs typeface="Arial" panose="020B0604020202020204" pitchFamily="34" charset="0"/>
              </a:rPr>
              <a:t>de </a:t>
            </a:r>
            <a:r>
              <a:rPr b="1" spc="-55" dirty="0" err="1">
                <a:latin typeface="Arial" panose="020B0604020202020204" pitchFamily="34" charset="0"/>
                <a:cs typeface="Arial" panose="020B0604020202020204" pitchFamily="34" charset="0"/>
              </a:rPr>
              <a:t>pagos</a:t>
            </a:r>
            <a:r>
              <a:rPr lang="es-ES" b="1" spc="-55" dirty="0">
                <a:latin typeface="Arial" panose="020B0604020202020204" pitchFamily="34" charset="0"/>
                <a:cs typeface="Arial" panose="020B0604020202020204" pitchFamily="34" charset="0"/>
              </a:rPr>
              <a:t> </a:t>
            </a:r>
            <a:r>
              <a:rPr b="1" spc="-420" dirty="0">
                <a:latin typeface="Arial" panose="020B0604020202020204" pitchFamily="34" charset="0"/>
                <a:cs typeface="Arial" panose="020B0604020202020204" pitchFamily="34" charset="0"/>
              </a:rPr>
              <a:t> </a:t>
            </a:r>
            <a:r>
              <a:rPr b="1" spc="-100" dirty="0">
                <a:latin typeface="Arial" panose="020B0604020202020204" pitchFamily="34" charset="0"/>
                <a:cs typeface="Arial" panose="020B0604020202020204" pitchFamily="34" charset="0"/>
              </a:rPr>
              <a:t>Sayce</a:t>
            </a:r>
          </a:p>
        </p:txBody>
      </p:sp>
      <p:sp>
        <p:nvSpPr>
          <p:cNvPr id="7" name="object 7">
            <a:extLst>
              <a:ext uri="{FF2B5EF4-FFF2-40B4-BE49-F238E27FC236}">
                <a16:creationId xmlns:a16="http://schemas.microsoft.com/office/drawing/2014/main" id="{1C92C1F1-8EE9-BAA2-D9C3-C45FA2F9A620}"/>
              </a:ext>
            </a:extLst>
          </p:cNvPr>
          <p:cNvSpPr txBox="1"/>
          <p:nvPr/>
        </p:nvSpPr>
        <p:spPr>
          <a:xfrm>
            <a:off x="5639356" y="3437719"/>
            <a:ext cx="416559" cy="83820"/>
          </a:xfrm>
          <a:prstGeom prst="rect">
            <a:avLst/>
          </a:prstGeom>
        </p:spPr>
        <p:txBody>
          <a:bodyPr vert="horz" wrap="square" lIns="0" tIns="16510" rIns="0" bIns="0" rtlCol="0">
            <a:spAutoFit/>
          </a:bodyPr>
          <a:lstStyle/>
          <a:p>
            <a:pPr marL="12700">
              <a:lnSpc>
                <a:spcPct val="100000"/>
              </a:lnSpc>
              <a:spcBef>
                <a:spcPts val="130"/>
              </a:spcBef>
            </a:pPr>
            <a:r>
              <a:rPr sz="350" spc="10" dirty="0">
                <a:solidFill>
                  <a:srgbClr val="FFFFFF"/>
                </a:solidFill>
                <a:latin typeface="Arial"/>
                <a:cs typeface="Arial"/>
              </a:rPr>
              <a:t>Licencia:</a:t>
            </a:r>
            <a:r>
              <a:rPr sz="350" spc="-20" dirty="0">
                <a:solidFill>
                  <a:srgbClr val="FFFFFF"/>
                </a:solidFill>
                <a:latin typeface="Arial"/>
                <a:cs typeface="Arial"/>
              </a:rPr>
              <a:t> </a:t>
            </a:r>
            <a:r>
              <a:rPr sz="350" spc="10" dirty="0">
                <a:solidFill>
                  <a:srgbClr val="FFFFFF"/>
                </a:solidFill>
                <a:latin typeface="Arial"/>
                <a:cs typeface="Arial"/>
              </a:rPr>
              <a:t>Nº23612</a:t>
            </a:r>
            <a:endParaRPr sz="350">
              <a:latin typeface="Arial"/>
              <a:cs typeface="Arial"/>
            </a:endParaRPr>
          </a:p>
        </p:txBody>
      </p:sp>
      <p:pic>
        <p:nvPicPr>
          <p:cNvPr id="4" name="Imagen 3">
            <a:extLst>
              <a:ext uri="{FF2B5EF4-FFF2-40B4-BE49-F238E27FC236}">
                <a16:creationId xmlns:a16="http://schemas.microsoft.com/office/drawing/2014/main" id="{C7781BB8-ABD8-92AA-9DC6-DAFE40CA9CA0}"/>
              </a:ext>
            </a:extLst>
          </p:cNvPr>
          <p:cNvPicPr>
            <a:picLocks noChangeAspect="1"/>
          </p:cNvPicPr>
          <p:nvPr/>
        </p:nvPicPr>
        <p:blipFill>
          <a:blip r:embed="rId2"/>
          <a:stretch>
            <a:fillRect/>
          </a:stretch>
        </p:blipFill>
        <p:spPr>
          <a:xfrm>
            <a:off x="7924800" y="184329"/>
            <a:ext cx="1031219" cy="958671"/>
          </a:xfrm>
          <a:prstGeom prst="rect">
            <a:avLst/>
          </a:prstGeom>
        </p:spPr>
      </p:pic>
      <p:pic>
        <p:nvPicPr>
          <p:cNvPr id="11" name="Imagen 10">
            <a:extLst>
              <a:ext uri="{FF2B5EF4-FFF2-40B4-BE49-F238E27FC236}">
                <a16:creationId xmlns:a16="http://schemas.microsoft.com/office/drawing/2014/main" id="{45F504E4-556A-CA4E-F8B9-84CDC344B1F4}"/>
              </a:ext>
            </a:extLst>
          </p:cNvPr>
          <p:cNvPicPr>
            <a:picLocks noChangeAspect="1"/>
          </p:cNvPicPr>
          <p:nvPr/>
        </p:nvPicPr>
        <p:blipFill>
          <a:blip r:embed="rId3"/>
          <a:stretch>
            <a:fillRect/>
          </a:stretch>
        </p:blipFill>
        <p:spPr>
          <a:xfrm>
            <a:off x="2743200" y="1241721"/>
            <a:ext cx="3733032" cy="5407600"/>
          </a:xfrm>
          <a:prstGeom prst="rect">
            <a:avLst/>
          </a:prstGeom>
        </p:spPr>
      </p:pic>
    </p:spTree>
    <p:extLst>
      <p:ext uri="{BB962C8B-B14F-4D97-AF65-F5344CB8AC3E}">
        <p14:creationId xmlns:p14="http://schemas.microsoft.com/office/powerpoint/2010/main" val="115599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103B-7E3C-6FEF-8072-4CF503628F0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AEE1BB3-BDAB-5DEE-BF23-DF0436CE30C9}"/>
              </a:ext>
            </a:extLst>
          </p:cNvPr>
          <p:cNvSpPr txBox="1"/>
          <p:nvPr/>
        </p:nvSpPr>
        <p:spPr>
          <a:xfrm>
            <a:off x="364490" y="1465579"/>
            <a:ext cx="8477885" cy="289823"/>
          </a:xfrm>
          <a:prstGeom prst="rect">
            <a:avLst/>
          </a:prstGeom>
        </p:spPr>
        <p:txBody>
          <a:bodyPr vert="horz" wrap="square" lIns="0" tIns="12700" rIns="0" bIns="0" rtlCol="0">
            <a:spAutoFit/>
          </a:bodyPr>
          <a:lstStyle/>
          <a:p>
            <a:pPr marL="12700" algn="just">
              <a:lnSpc>
                <a:spcPct val="100000"/>
              </a:lnSpc>
              <a:spcBef>
                <a:spcPts val="100"/>
              </a:spcBef>
            </a:pPr>
            <a:endParaRPr sz="1800" dirty="0">
              <a:latin typeface="Trebuchet MS"/>
              <a:cs typeface="Trebuchet MS"/>
            </a:endParaRPr>
          </a:p>
        </p:txBody>
      </p:sp>
      <p:pic>
        <p:nvPicPr>
          <p:cNvPr id="3" name="Imagen 2">
            <a:extLst>
              <a:ext uri="{FF2B5EF4-FFF2-40B4-BE49-F238E27FC236}">
                <a16:creationId xmlns:a16="http://schemas.microsoft.com/office/drawing/2014/main" id="{092477FE-E92E-7238-B538-D088ECA27A8C}"/>
              </a:ext>
            </a:extLst>
          </p:cNvPr>
          <p:cNvPicPr>
            <a:picLocks noChangeAspect="1"/>
          </p:cNvPicPr>
          <p:nvPr/>
        </p:nvPicPr>
        <p:blipFill>
          <a:blip r:embed="rId2"/>
          <a:stretch>
            <a:fillRect/>
          </a:stretch>
        </p:blipFill>
        <p:spPr>
          <a:xfrm>
            <a:off x="7772400" y="133302"/>
            <a:ext cx="1213209" cy="1127858"/>
          </a:xfrm>
          <a:prstGeom prst="rect">
            <a:avLst/>
          </a:prstGeom>
        </p:spPr>
      </p:pic>
      <p:sp>
        <p:nvSpPr>
          <p:cNvPr id="5" name="CuadroTexto 4">
            <a:extLst>
              <a:ext uri="{FF2B5EF4-FFF2-40B4-BE49-F238E27FC236}">
                <a16:creationId xmlns:a16="http://schemas.microsoft.com/office/drawing/2014/main" id="{8FD3EAC0-532C-9BF3-B58F-6D97E13C1027}"/>
              </a:ext>
            </a:extLst>
          </p:cNvPr>
          <p:cNvSpPr txBox="1"/>
          <p:nvPr/>
        </p:nvSpPr>
        <p:spPr>
          <a:xfrm>
            <a:off x="914400" y="1261160"/>
            <a:ext cx="6400800" cy="5355312"/>
          </a:xfrm>
          <a:prstGeom prst="rect">
            <a:avLst/>
          </a:prstGeom>
          <a:noFill/>
        </p:spPr>
        <p:txBody>
          <a:bodyPr wrap="square">
            <a:spAutoFit/>
          </a:bodyPr>
          <a:lstStyle/>
          <a:p>
            <a:r>
              <a:rPr lang="es-ES" b="1" dirty="0"/>
              <a:t>Proceso de Rendición de Cuentas</a:t>
            </a:r>
          </a:p>
          <a:p>
            <a:endParaRPr lang="es-ES" b="1" dirty="0"/>
          </a:p>
          <a:p>
            <a:r>
              <a:rPr lang="es-EC" b="1" dirty="0"/>
              <a:t>Fase 1: Organización interna institucional del proceso de rendición de cuentas</a:t>
            </a:r>
            <a:endParaRPr lang="es-ES" dirty="0"/>
          </a:p>
          <a:p>
            <a:r>
              <a:rPr lang="es-ES" dirty="0"/>
              <a:t>Se conformó un equipo de trabajo responsable del proceso de rendición de cuentas, integrado el área financiera, legal, comercial y producción de la radio, tuvimos reuniones periódicas.</a:t>
            </a:r>
          </a:p>
          <a:p>
            <a:br>
              <a:rPr lang="es-ES" dirty="0"/>
            </a:br>
            <a:r>
              <a:rPr lang="es-ES" dirty="0"/>
              <a:t>El equipo fue liderado por Claudia Leigh, gerente comercial,  quien tuvo a su cargo la recopilación de información y la estructuración del informe.</a:t>
            </a:r>
          </a:p>
          <a:p>
            <a:endParaRPr lang="es-ES" dirty="0"/>
          </a:p>
          <a:p>
            <a:r>
              <a:rPr lang="es-ES" dirty="0"/>
              <a:t>Accedí también a los cursos de Rendición de cuentas de sujetos obligatorios, para luego acceder al portal del Consejo de Participación Ciudadana y Control Social con el fin de registrar el usuario institucional y verificar los lineamientos y etapas correspondientes para el correcto proceso de rendición de cuentas del período 2025.</a:t>
            </a:r>
          </a:p>
          <a:p>
            <a:endParaRPr lang="es-ES" dirty="0"/>
          </a:p>
        </p:txBody>
      </p:sp>
    </p:spTree>
    <p:extLst>
      <p:ext uri="{BB962C8B-B14F-4D97-AF65-F5344CB8AC3E}">
        <p14:creationId xmlns:p14="http://schemas.microsoft.com/office/powerpoint/2010/main" val="174685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490" y="1465579"/>
            <a:ext cx="8477885" cy="289823"/>
          </a:xfrm>
          <a:prstGeom prst="rect">
            <a:avLst/>
          </a:prstGeom>
        </p:spPr>
        <p:txBody>
          <a:bodyPr vert="horz" wrap="square" lIns="0" tIns="12700" rIns="0" bIns="0" rtlCol="0">
            <a:spAutoFit/>
          </a:bodyPr>
          <a:lstStyle/>
          <a:p>
            <a:pPr marL="12700" algn="just">
              <a:lnSpc>
                <a:spcPct val="100000"/>
              </a:lnSpc>
              <a:spcBef>
                <a:spcPts val="100"/>
              </a:spcBef>
            </a:pPr>
            <a:endParaRPr sz="1800" dirty="0">
              <a:latin typeface="Trebuchet MS"/>
              <a:cs typeface="Trebuchet MS"/>
            </a:endParaRPr>
          </a:p>
        </p:txBody>
      </p:sp>
      <p:pic>
        <p:nvPicPr>
          <p:cNvPr id="3" name="Imagen 2">
            <a:extLst>
              <a:ext uri="{FF2B5EF4-FFF2-40B4-BE49-F238E27FC236}">
                <a16:creationId xmlns:a16="http://schemas.microsoft.com/office/drawing/2014/main" id="{E0633710-8C38-9AB0-0F04-6CB88DA8D4AF}"/>
              </a:ext>
            </a:extLst>
          </p:cNvPr>
          <p:cNvPicPr>
            <a:picLocks noChangeAspect="1"/>
          </p:cNvPicPr>
          <p:nvPr/>
        </p:nvPicPr>
        <p:blipFill>
          <a:blip r:embed="rId2"/>
          <a:stretch>
            <a:fillRect/>
          </a:stretch>
        </p:blipFill>
        <p:spPr>
          <a:xfrm>
            <a:off x="7772400" y="133302"/>
            <a:ext cx="1213209" cy="1127858"/>
          </a:xfrm>
          <a:prstGeom prst="rect">
            <a:avLst/>
          </a:prstGeom>
        </p:spPr>
      </p:pic>
      <p:sp>
        <p:nvSpPr>
          <p:cNvPr id="5" name="CuadroTexto 4">
            <a:extLst>
              <a:ext uri="{FF2B5EF4-FFF2-40B4-BE49-F238E27FC236}">
                <a16:creationId xmlns:a16="http://schemas.microsoft.com/office/drawing/2014/main" id="{E3217081-E7C5-253A-FC36-2B8E6AAAC1AE}"/>
              </a:ext>
            </a:extLst>
          </p:cNvPr>
          <p:cNvSpPr txBox="1"/>
          <p:nvPr/>
        </p:nvSpPr>
        <p:spPr>
          <a:xfrm>
            <a:off x="838200" y="914400"/>
            <a:ext cx="6400800" cy="5355312"/>
          </a:xfrm>
          <a:prstGeom prst="rect">
            <a:avLst/>
          </a:prstGeom>
          <a:noFill/>
        </p:spPr>
        <p:txBody>
          <a:bodyPr wrap="square">
            <a:spAutoFit/>
          </a:bodyPr>
          <a:lstStyle/>
          <a:p>
            <a:r>
              <a:rPr lang="es-ES" b="1" dirty="0"/>
              <a:t>Proceso de Rendición de Cuentas</a:t>
            </a:r>
          </a:p>
          <a:p>
            <a:endParaRPr lang="es-ES" dirty="0"/>
          </a:p>
          <a:p>
            <a:r>
              <a:rPr lang="es-EC" b="1" dirty="0"/>
              <a:t>Fase 2: Elaboración del Informe de rendición de cuentas</a:t>
            </a:r>
            <a:endParaRPr lang="es-EC" dirty="0"/>
          </a:p>
          <a:p>
            <a:endParaRPr lang="es-ES" dirty="0"/>
          </a:p>
          <a:p>
            <a:r>
              <a:rPr lang="es-ES" dirty="0"/>
              <a:t>Posteriormente, se descargaron los materiales de apoyo disponibles en el sistema, incluyendo el video instructivo y las guías metodológicas necesarias para el desarrollo del proceso.</a:t>
            </a:r>
          </a:p>
          <a:p>
            <a:endParaRPr lang="es-ES" dirty="0"/>
          </a:p>
          <a:p>
            <a:r>
              <a:rPr lang="es-ES" dirty="0"/>
              <a:t>En esta fase, se utilizó el formulario oficial como herramienta de referencia para la recolección de información relevante de la empresa, así como para establecer una estructura ordenada en la elaboración del informe.</a:t>
            </a:r>
          </a:p>
          <a:p>
            <a:endParaRPr lang="es-ES" dirty="0"/>
          </a:p>
          <a:p>
            <a:r>
              <a:rPr lang="es-EC" b="1" dirty="0"/>
              <a:t>Fase 3: Deliberación pública de rendición de cuentas</a:t>
            </a:r>
            <a:endParaRPr lang="es-ES" dirty="0"/>
          </a:p>
          <a:p>
            <a:r>
              <a:rPr lang="es-ES" dirty="0"/>
              <a:t>Se difundió con la ciudadanía a través de la página web la convocatoria al evento público de rendición de cuentas 2025, permitiendo la recopilación de observaciones y aportes de los asistentes. Estas contribuciones fueron consideradas en la elaboración del informe final.</a:t>
            </a:r>
            <a:endParaRPr lang="es-EC"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90FD6-F1D3-A071-931E-EFDCE1E7186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A7B47F80-A0BB-8DA2-BB1D-A17D8509059E}"/>
              </a:ext>
            </a:extLst>
          </p:cNvPr>
          <p:cNvSpPr txBox="1">
            <a:spLocks noGrp="1"/>
          </p:cNvSpPr>
          <p:nvPr>
            <p:ph type="body" idx="1"/>
          </p:nvPr>
        </p:nvSpPr>
        <p:spPr>
          <a:xfrm>
            <a:off x="2057400" y="685800"/>
            <a:ext cx="5490408" cy="555921"/>
          </a:xfrm>
          <a:prstGeom prst="rect">
            <a:avLst/>
          </a:prstGeom>
        </p:spPr>
        <p:txBody>
          <a:bodyPr vert="horz" wrap="square" lIns="0" tIns="9525" rIns="0" bIns="0" rtlCol="0">
            <a:spAutoFit/>
          </a:bodyPr>
          <a:lstStyle/>
          <a:p>
            <a:pPr>
              <a:lnSpc>
                <a:spcPct val="100000"/>
              </a:lnSpc>
              <a:spcBef>
                <a:spcPts val="45"/>
              </a:spcBef>
            </a:pPr>
            <a:endParaRPr spc="-155" dirty="0">
              <a:latin typeface="Arial" panose="020B0604020202020204" pitchFamily="34" charset="0"/>
              <a:cs typeface="Arial" panose="020B0604020202020204" pitchFamily="34" charset="0"/>
            </a:endParaRPr>
          </a:p>
          <a:p>
            <a:pPr marL="12700">
              <a:lnSpc>
                <a:spcPts val="2135"/>
              </a:lnSpc>
            </a:pPr>
            <a:r>
              <a:rPr b="1" spc="-75" dirty="0">
                <a:latin typeface="Arial" panose="020B0604020202020204" pitchFamily="34" charset="0"/>
                <a:cs typeface="Arial" panose="020B0604020202020204" pitchFamily="34" charset="0"/>
              </a:rPr>
              <a:t>Anexo</a:t>
            </a:r>
            <a:r>
              <a:rPr lang="es-ES" b="1" spc="-140" dirty="0">
                <a:latin typeface="Arial" panose="020B0604020202020204" pitchFamily="34" charset="0"/>
                <a:cs typeface="Arial" panose="020B0604020202020204" pitchFamily="34" charset="0"/>
              </a:rPr>
              <a:t>: Pop up en la página de </a:t>
            </a:r>
            <a:r>
              <a:rPr lang="es-ES" b="1" spc="-140" dirty="0" err="1">
                <a:latin typeface="Arial" panose="020B0604020202020204" pitchFamily="34" charset="0"/>
                <a:cs typeface="Arial" panose="020B0604020202020204" pitchFamily="34" charset="0"/>
              </a:rPr>
              <a:t>Concertquil</a:t>
            </a:r>
            <a:endParaRPr b="1" spc="-100" dirty="0">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3D05026C-FFD2-CE8E-C9A9-A027A2495B8D}"/>
              </a:ext>
            </a:extLst>
          </p:cNvPr>
          <p:cNvSpPr txBox="1"/>
          <p:nvPr/>
        </p:nvSpPr>
        <p:spPr>
          <a:xfrm>
            <a:off x="5639356" y="3437719"/>
            <a:ext cx="416559" cy="83820"/>
          </a:xfrm>
          <a:prstGeom prst="rect">
            <a:avLst/>
          </a:prstGeom>
        </p:spPr>
        <p:txBody>
          <a:bodyPr vert="horz" wrap="square" lIns="0" tIns="16510" rIns="0" bIns="0" rtlCol="0">
            <a:spAutoFit/>
          </a:bodyPr>
          <a:lstStyle/>
          <a:p>
            <a:pPr marL="12700">
              <a:lnSpc>
                <a:spcPct val="100000"/>
              </a:lnSpc>
              <a:spcBef>
                <a:spcPts val="130"/>
              </a:spcBef>
            </a:pPr>
            <a:r>
              <a:rPr sz="350" spc="10" dirty="0">
                <a:solidFill>
                  <a:srgbClr val="FFFFFF"/>
                </a:solidFill>
                <a:latin typeface="Arial"/>
                <a:cs typeface="Arial"/>
              </a:rPr>
              <a:t>Licencia:</a:t>
            </a:r>
            <a:r>
              <a:rPr sz="350" spc="-20" dirty="0">
                <a:solidFill>
                  <a:srgbClr val="FFFFFF"/>
                </a:solidFill>
                <a:latin typeface="Arial"/>
                <a:cs typeface="Arial"/>
              </a:rPr>
              <a:t> </a:t>
            </a:r>
            <a:r>
              <a:rPr sz="350" spc="10" dirty="0">
                <a:solidFill>
                  <a:srgbClr val="FFFFFF"/>
                </a:solidFill>
                <a:latin typeface="Arial"/>
                <a:cs typeface="Arial"/>
              </a:rPr>
              <a:t>Nº23612</a:t>
            </a:r>
            <a:endParaRPr sz="350">
              <a:latin typeface="Arial"/>
              <a:cs typeface="Arial"/>
            </a:endParaRPr>
          </a:p>
        </p:txBody>
      </p:sp>
      <p:pic>
        <p:nvPicPr>
          <p:cNvPr id="4" name="Imagen 3">
            <a:extLst>
              <a:ext uri="{FF2B5EF4-FFF2-40B4-BE49-F238E27FC236}">
                <a16:creationId xmlns:a16="http://schemas.microsoft.com/office/drawing/2014/main" id="{420D15B7-3640-60D3-722D-FCE14DAD0266}"/>
              </a:ext>
            </a:extLst>
          </p:cNvPr>
          <p:cNvPicPr>
            <a:picLocks noChangeAspect="1"/>
          </p:cNvPicPr>
          <p:nvPr/>
        </p:nvPicPr>
        <p:blipFill>
          <a:blip r:embed="rId2"/>
          <a:stretch>
            <a:fillRect/>
          </a:stretch>
        </p:blipFill>
        <p:spPr>
          <a:xfrm>
            <a:off x="7924800" y="184329"/>
            <a:ext cx="1031219" cy="958671"/>
          </a:xfrm>
          <a:prstGeom prst="rect">
            <a:avLst/>
          </a:prstGeom>
        </p:spPr>
      </p:pic>
      <p:pic>
        <p:nvPicPr>
          <p:cNvPr id="5" name="Imagen 4">
            <a:extLst>
              <a:ext uri="{FF2B5EF4-FFF2-40B4-BE49-F238E27FC236}">
                <a16:creationId xmlns:a16="http://schemas.microsoft.com/office/drawing/2014/main" id="{4D896B04-12F1-F40C-0A49-615BE1775A11}"/>
              </a:ext>
            </a:extLst>
          </p:cNvPr>
          <p:cNvPicPr>
            <a:picLocks noChangeAspect="1"/>
          </p:cNvPicPr>
          <p:nvPr/>
        </p:nvPicPr>
        <p:blipFill>
          <a:blip r:embed="rId3"/>
          <a:stretch>
            <a:fillRect/>
          </a:stretch>
        </p:blipFill>
        <p:spPr>
          <a:xfrm>
            <a:off x="685800" y="1524000"/>
            <a:ext cx="7772400" cy="4369416"/>
          </a:xfrm>
          <a:prstGeom prst="rect">
            <a:avLst/>
          </a:prstGeom>
        </p:spPr>
      </p:pic>
    </p:spTree>
    <p:extLst>
      <p:ext uri="{BB962C8B-B14F-4D97-AF65-F5344CB8AC3E}">
        <p14:creationId xmlns:p14="http://schemas.microsoft.com/office/powerpoint/2010/main" val="329041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 y="914400"/>
            <a:ext cx="8610600" cy="6322244"/>
          </a:xfrm>
          <a:prstGeom prst="rect">
            <a:avLst/>
          </a:prstGeom>
        </p:spPr>
        <p:txBody>
          <a:bodyPr vert="horz" wrap="square" lIns="0" tIns="12700" rIns="0" bIns="0" rtlCol="0">
            <a:spAutoFit/>
          </a:bodyPr>
          <a:lstStyle/>
          <a:p>
            <a:r>
              <a:rPr lang="es-ES" b="1" dirty="0"/>
              <a:t>Evento de Rendición de Cuentas</a:t>
            </a:r>
          </a:p>
          <a:p>
            <a:endParaRPr lang="es-ES" sz="800" dirty="0"/>
          </a:p>
          <a:p>
            <a:r>
              <a:rPr lang="es-ES" dirty="0"/>
              <a:t>El evento de rendición de cuentas se llevó a cabo el 29 de abril de 2026, con la participación de 25 asistentes. Durante la jornada, se presentó el informe correspondiente al período 2025.</a:t>
            </a:r>
          </a:p>
          <a:p>
            <a:endParaRPr lang="es-ES" sz="800" dirty="0"/>
          </a:p>
          <a:p>
            <a:r>
              <a:rPr lang="es-ES" dirty="0"/>
              <a:t>En el espacio de interacción, los asistentes formularon tres consultas, las cuales se detallan a continuación junto con sus respectivas respuestas:</a:t>
            </a:r>
          </a:p>
          <a:p>
            <a:endParaRPr lang="es-ES" dirty="0"/>
          </a:p>
          <a:p>
            <a:pPr marL="342900" indent="-342900">
              <a:buAutoNum type="arabicPeriod"/>
            </a:pPr>
            <a:r>
              <a:rPr lang="es-ES" b="1" dirty="0"/>
              <a:t>¿Cuánto tiempo tiene Radio Disney en Ecuador?</a:t>
            </a:r>
            <a:br>
              <a:rPr lang="es-ES" dirty="0"/>
            </a:br>
            <a:r>
              <a:rPr lang="es-ES" dirty="0"/>
              <a:t>Radio Disney cuenta con 20 años de presencia en el país, en junio se cumple un año más.</a:t>
            </a:r>
          </a:p>
          <a:p>
            <a:endParaRPr lang="es-ES" sz="800" dirty="0"/>
          </a:p>
          <a:p>
            <a:r>
              <a:rPr lang="es-ES" b="1" dirty="0"/>
              <a:t>2. ¿Sabemos que Radio Disney está en Guayas y Santa Elena, que necesita para tener cobertura nacional?</a:t>
            </a:r>
            <a:br>
              <a:rPr lang="es-ES" dirty="0"/>
            </a:br>
            <a:r>
              <a:rPr lang="es-ES" dirty="0"/>
              <a:t>Para tener cobertura nacional, Radio Disney debe participar en los procesos de asignación de frecuencias del ente regulador y cumplir con la normativa vigente. Además, se requiere inversión en infraestructura técnica y una planificación progresiva que permita asegurar la viabilidad del servicio en todo el país.</a:t>
            </a:r>
          </a:p>
          <a:p>
            <a:endParaRPr lang="es-ES" sz="800" dirty="0"/>
          </a:p>
          <a:p>
            <a:r>
              <a:rPr lang="es-ES" b="1" dirty="0"/>
              <a:t>3. ¿Qué alternativas existen para acceder a la programación desde otras provincias?</a:t>
            </a:r>
            <a:br>
              <a:rPr lang="es-ES" dirty="0"/>
            </a:br>
            <a:r>
              <a:rPr lang="es-ES" dirty="0"/>
              <a:t>La señal puede sintonizarse a través de su plataforma de </a:t>
            </a:r>
            <a:r>
              <a:rPr lang="es-ES" dirty="0" err="1"/>
              <a:t>streaming</a:t>
            </a:r>
            <a:r>
              <a:rPr lang="es-ES" dirty="0"/>
              <a:t> y mediante su aplicación móvil, disponible para descarga en teléfonos celulares y otros dispositivos móviles.</a:t>
            </a:r>
          </a:p>
          <a:p>
            <a:pPr marL="298450" marR="5080" indent="-285750" algn="just">
              <a:lnSpc>
                <a:spcPct val="100000"/>
              </a:lnSpc>
              <a:spcBef>
                <a:spcPts val="20"/>
              </a:spcBef>
              <a:buChar char="-"/>
              <a:tabLst>
                <a:tab pos="298450" algn="l"/>
              </a:tabLst>
            </a:pPr>
            <a:endParaRPr lang="es-ES" sz="1800" dirty="0">
              <a:latin typeface="Trebuchet MS"/>
              <a:cs typeface="Trebuchet MS"/>
            </a:endParaRPr>
          </a:p>
          <a:p>
            <a:pPr marL="298450" marR="5080" indent="-285750" algn="just">
              <a:lnSpc>
                <a:spcPct val="100000"/>
              </a:lnSpc>
              <a:spcBef>
                <a:spcPts val="20"/>
              </a:spcBef>
              <a:buChar char="-"/>
              <a:tabLst>
                <a:tab pos="298450" algn="l"/>
              </a:tabLst>
            </a:pPr>
            <a:endParaRPr lang="es-ES" sz="1800" dirty="0">
              <a:latin typeface="Trebuchet MS"/>
              <a:cs typeface="Trebuchet MS"/>
            </a:endParaRPr>
          </a:p>
          <a:p>
            <a:pPr marL="298450" marR="5080" indent="-285750" algn="just">
              <a:lnSpc>
                <a:spcPct val="100000"/>
              </a:lnSpc>
              <a:spcBef>
                <a:spcPts val="20"/>
              </a:spcBef>
              <a:buChar char="-"/>
              <a:tabLst>
                <a:tab pos="298450" algn="l"/>
              </a:tabLst>
            </a:pPr>
            <a:endParaRPr sz="1800" dirty="0">
              <a:latin typeface="Trebuchet MS"/>
              <a:cs typeface="Trebuchet MS"/>
            </a:endParaRPr>
          </a:p>
        </p:txBody>
      </p:sp>
      <p:pic>
        <p:nvPicPr>
          <p:cNvPr id="3" name="Imagen 2">
            <a:extLst>
              <a:ext uri="{FF2B5EF4-FFF2-40B4-BE49-F238E27FC236}">
                <a16:creationId xmlns:a16="http://schemas.microsoft.com/office/drawing/2014/main" id="{BE9458A6-63D4-A152-AEB3-097752AD8D9A}"/>
              </a:ext>
            </a:extLst>
          </p:cNvPr>
          <p:cNvPicPr>
            <a:picLocks noChangeAspect="1"/>
          </p:cNvPicPr>
          <p:nvPr/>
        </p:nvPicPr>
        <p:blipFill>
          <a:blip r:embed="rId2"/>
          <a:stretch>
            <a:fillRect/>
          </a:stretch>
        </p:blipFill>
        <p:spPr>
          <a:xfrm>
            <a:off x="7848600" y="152400"/>
            <a:ext cx="1213209" cy="1127858"/>
          </a:xfrm>
          <a:prstGeom prst="rect">
            <a:avLst/>
          </a:prstGeom>
        </p:spPr>
      </p:pic>
    </p:spTree>
    <p:extLst>
      <p:ext uri="{BB962C8B-B14F-4D97-AF65-F5344CB8AC3E}">
        <p14:creationId xmlns:p14="http://schemas.microsoft.com/office/powerpoint/2010/main" val="100320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4885-B317-57FE-BD85-98D418A5AE4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32CEC4-6138-9C8A-1823-894D882E0933}"/>
              </a:ext>
            </a:extLst>
          </p:cNvPr>
          <p:cNvSpPr txBox="1"/>
          <p:nvPr/>
        </p:nvSpPr>
        <p:spPr>
          <a:xfrm>
            <a:off x="811983" y="762000"/>
            <a:ext cx="7865110" cy="828881"/>
          </a:xfrm>
          <a:prstGeom prst="rect">
            <a:avLst/>
          </a:prstGeom>
        </p:spPr>
        <p:txBody>
          <a:bodyPr vert="horz" wrap="square" lIns="0" tIns="12700" rIns="0" bIns="0" rtlCol="0">
            <a:spAutoFit/>
          </a:bodyPr>
          <a:lstStyle/>
          <a:p>
            <a:pPr marL="12700">
              <a:lnSpc>
                <a:spcPts val="2135"/>
              </a:lnSpc>
              <a:spcBef>
                <a:spcPts val="100"/>
              </a:spcBef>
            </a:pPr>
            <a:r>
              <a:rPr sz="1800" b="1" spc="-165" dirty="0">
                <a:latin typeface="Arial" panose="020B0604020202020204" pitchFamily="34" charset="0"/>
                <a:cs typeface="Arial" panose="020B0604020202020204" pitchFamily="34" charset="0"/>
              </a:rPr>
              <a:t>2. </a:t>
            </a:r>
            <a:r>
              <a:rPr sz="1800" b="1" spc="-70" dirty="0">
                <a:latin typeface="Arial" panose="020B0604020202020204" pitchFamily="34" charset="0"/>
                <a:cs typeface="Arial" panose="020B0604020202020204" pitchFamily="34" charset="0"/>
              </a:rPr>
              <a:t>Datos</a:t>
            </a:r>
            <a:r>
              <a:rPr sz="1800" b="1" spc="-120" dirty="0">
                <a:latin typeface="Arial" panose="020B0604020202020204" pitchFamily="34" charset="0"/>
                <a:cs typeface="Arial" panose="020B0604020202020204" pitchFamily="34" charset="0"/>
              </a:rPr>
              <a:t> </a:t>
            </a:r>
            <a:r>
              <a:rPr sz="1800" b="1" spc="-114" dirty="0">
                <a:latin typeface="Arial" panose="020B0604020202020204" pitchFamily="34" charset="0"/>
                <a:cs typeface="Arial" panose="020B0604020202020204" pitchFamily="34" charset="0"/>
              </a:rPr>
              <a:t>generales</a:t>
            </a:r>
            <a:endParaRPr sz="1800" dirty="0">
              <a:latin typeface="Arial" panose="020B0604020202020204" pitchFamily="34" charset="0"/>
              <a:cs typeface="Arial" panose="020B0604020202020204" pitchFamily="34" charset="0"/>
            </a:endParaRPr>
          </a:p>
          <a:p>
            <a:pPr marL="12700" marR="5080">
              <a:lnSpc>
                <a:spcPts val="2210"/>
              </a:lnSpc>
              <a:spcBef>
                <a:spcPts val="5"/>
              </a:spcBef>
            </a:pPr>
            <a:r>
              <a:rPr lang="es-ES" sz="1800" spc="-85" dirty="0">
                <a:latin typeface="Arial" panose="020B0604020202020204" pitchFamily="34" charset="0"/>
                <a:cs typeface="Arial" panose="020B0604020202020204" pitchFamily="34" charset="0"/>
              </a:rPr>
              <a:t>Nombre comercial es RADIO DISNEY.</a:t>
            </a:r>
          </a:p>
          <a:p>
            <a:pPr marL="12700" marR="5080">
              <a:lnSpc>
                <a:spcPts val="2210"/>
              </a:lnSpc>
              <a:spcBef>
                <a:spcPts val="5"/>
              </a:spcBef>
            </a:pPr>
            <a:r>
              <a:rPr lang="es-EC" b="1" spc="-85" dirty="0">
                <a:latin typeface="Arial" panose="020B0604020202020204" pitchFamily="34" charset="0"/>
                <a:cs typeface="Arial" panose="020B0604020202020204" pitchFamily="34" charset="0"/>
              </a:rPr>
              <a:t>                                   </a:t>
            </a:r>
            <a:endParaRPr lang="es-ES" sz="18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9B13271-BC1B-3590-B250-F2943BC4F75D}"/>
              </a:ext>
            </a:extLst>
          </p:cNvPr>
          <p:cNvPicPr>
            <a:picLocks noChangeAspect="1"/>
          </p:cNvPicPr>
          <p:nvPr/>
        </p:nvPicPr>
        <p:blipFill>
          <a:blip r:embed="rId2"/>
          <a:stretch>
            <a:fillRect/>
          </a:stretch>
        </p:blipFill>
        <p:spPr>
          <a:xfrm>
            <a:off x="7924800" y="216119"/>
            <a:ext cx="936171" cy="870310"/>
          </a:xfrm>
          <a:prstGeom prst="rect">
            <a:avLst/>
          </a:prstGeom>
        </p:spPr>
      </p:pic>
      <p:pic>
        <p:nvPicPr>
          <p:cNvPr id="8" name="Imagen 7">
            <a:extLst>
              <a:ext uri="{FF2B5EF4-FFF2-40B4-BE49-F238E27FC236}">
                <a16:creationId xmlns:a16="http://schemas.microsoft.com/office/drawing/2014/main" id="{1CC0783B-52DC-3480-E4C2-EAB4ECCF0D2D}"/>
              </a:ext>
            </a:extLst>
          </p:cNvPr>
          <p:cNvPicPr>
            <a:picLocks noChangeAspect="1"/>
          </p:cNvPicPr>
          <p:nvPr/>
        </p:nvPicPr>
        <p:blipFill>
          <a:blip r:embed="rId3"/>
          <a:stretch>
            <a:fillRect/>
          </a:stretch>
        </p:blipFill>
        <p:spPr>
          <a:xfrm>
            <a:off x="241728" y="1643196"/>
            <a:ext cx="8660544" cy="4196670"/>
          </a:xfrm>
          <a:prstGeom prst="rect">
            <a:avLst/>
          </a:prstGeom>
        </p:spPr>
      </p:pic>
    </p:spTree>
    <p:extLst>
      <p:ext uri="{BB962C8B-B14F-4D97-AF65-F5344CB8AC3E}">
        <p14:creationId xmlns:p14="http://schemas.microsoft.com/office/powerpoint/2010/main" val="239170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75C0-314D-1385-4A3B-3D1E7A5915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1F021AC-1C26-EC6A-59B2-306BA04DA594}"/>
              </a:ext>
            </a:extLst>
          </p:cNvPr>
          <p:cNvSpPr txBox="1"/>
          <p:nvPr/>
        </p:nvSpPr>
        <p:spPr>
          <a:xfrm>
            <a:off x="364490" y="1465579"/>
            <a:ext cx="8477885" cy="289823"/>
          </a:xfrm>
          <a:prstGeom prst="rect">
            <a:avLst/>
          </a:prstGeom>
        </p:spPr>
        <p:txBody>
          <a:bodyPr vert="horz" wrap="square" lIns="0" tIns="12700" rIns="0" bIns="0" rtlCol="0">
            <a:spAutoFit/>
          </a:bodyPr>
          <a:lstStyle/>
          <a:p>
            <a:pPr marL="12700" algn="just">
              <a:lnSpc>
                <a:spcPct val="100000"/>
              </a:lnSpc>
              <a:spcBef>
                <a:spcPts val="100"/>
              </a:spcBef>
            </a:pPr>
            <a:endParaRPr sz="1800" dirty="0">
              <a:latin typeface="Trebuchet MS"/>
              <a:cs typeface="Trebuchet MS"/>
            </a:endParaRPr>
          </a:p>
        </p:txBody>
      </p:sp>
      <p:pic>
        <p:nvPicPr>
          <p:cNvPr id="3" name="Imagen 2">
            <a:extLst>
              <a:ext uri="{FF2B5EF4-FFF2-40B4-BE49-F238E27FC236}">
                <a16:creationId xmlns:a16="http://schemas.microsoft.com/office/drawing/2014/main" id="{E588BA2E-B46A-03C8-AD48-D7F1609848BE}"/>
              </a:ext>
            </a:extLst>
          </p:cNvPr>
          <p:cNvPicPr>
            <a:picLocks noChangeAspect="1"/>
          </p:cNvPicPr>
          <p:nvPr/>
        </p:nvPicPr>
        <p:blipFill>
          <a:blip r:embed="rId2"/>
          <a:stretch>
            <a:fillRect/>
          </a:stretch>
        </p:blipFill>
        <p:spPr>
          <a:xfrm>
            <a:off x="7772400" y="133302"/>
            <a:ext cx="1213209" cy="1127858"/>
          </a:xfrm>
          <a:prstGeom prst="rect">
            <a:avLst/>
          </a:prstGeom>
        </p:spPr>
      </p:pic>
      <p:sp>
        <p:nvSpPr>
          <p:cNvPr id="5" name="CuadroTexto 4">
            <a:extLst>
              <a:ext uri="{FF2B5EF4-FFF2-40B4-BE49-F238E27FC236}">
                <a16:creationId xmlns:a16="http://schemas.microsoft.com/office/drawing/2014/main" id="{16D10E90-CF8E-5FFC-FC6E-D56BDC6F12F3}"/>
              </a:ext>
            </a:extLst>
          </p:cNvPr>
          <p:cNvSpPr txBox="1"/>
          <p:nvPr/>
        </p:nvSpPr>
        <p:spPr>
          <a:xfrm>
            <a:off x="838200" y="914400"/>
            <a:ext cx="6400800" cy="4247317"/>
          </a:xfrm>
          <a:prstGeom prst="rect">
            <a:avLst/>
          </a:prstGeom>
          <a:noFill/>
        </p:spPr>
        <p:txBody>
          <a:bodyPr wrap="square">
            <a:spAutoFit/>
          </a:bodyPr>
          <a:lstStyle/>
          <a:p>
            <a:r>
              <a:rPr lang="es-ES" dirty="0"/>
              <a:t>Proceso de Rendición de Cuentas</a:t>
            </a:r>
          </a:p>
          <a:p>
            <a:endParaRPr lang="es-ES" dirty="0"/>
          </a:p>
          <a:p>
            <a:r>
              <a:rPr lang="es-EC" b="1" dirty="0"/>
              <a:t>Fase 4: Entrega del Informe de Rendición de Cuentas al CPCCS</a:t>
            </a:r>
          </a:p>
          <a:p>
            <a:endParaRPr lang="es-EC" b="1" dirty="0"/>
          </a:p>
          <a:p>
            <a:r>
              <a:rPr lang="es-EC" dirty="0"/>
              <a:t>Finalmente en esta etapa se cargará</a:t>
            </a:r>
            <a:r>
              <a:rPr lang="es-ES" dirty="0"/>
              <a:t> el informe final de rendición de cuentas, junto con el formulario correspondiente debidamente llenado y los enlaces de los medios de verificación que respalden la información presentada.</a:t>
            </a:r>
          </a:p>
          <a:p>
            <a:endParaRPr lang="es-ES" dirty="0"/>
          </a:p>
          <a:p>
            <a:r>
              <a:rPr lang="es-ES" dirty="0"/>
              <a:t>También incluiremos los aportes de la ciudadanía recogidos durante la deliberación pública, así como los compromisos asumidos por la institución como resultado de este proceso.</a:t>
            </a:r>
          </a:p>
          <a:p>
            <a:endParaRPr lang="es-ES" dirty="0"/>
          </a:p>
          <a:p>
            <a:endParaRPr lang="es-EC" dirty="0"/>
          </a:p>
          <a:p>
            <a:endParaRPr lang="es-ES" dirty="0"/>
          </a:p>
        </p:txBody>
      </p:sp>
    </p:spTree>
    <p:extLst>
      <p:ext uri="{BB962C8B-B14F-4D97-AF65-F5344CB8AC3E}">
        <p14:creationId xmlns:p14="http://schemas.microsoft.com/office/powerpoint/2010/main" val="191500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1983" y="762000"/>
            <a:ext cx="7865110" cy="828881"/>
          </a:xfrm>
          <a:prstGeom prst="rect">
            <a:avLst/>
          </a:prstGeom>
        </p:spPr>
        <p:txBody>
          <a:bodyPr vert="horz" wrap="square" lIns="0" tIns="12700" rIns="0" bIns="0" rtlCol="0">
            <a:spAutoFit/>
          </a:bodyPr>
          <a:lstStyle/>
          <a:p>
            <a:pPr marL="12700">
              <a:lnSpc>
                <a:spcPts val="2135"/>
              </a:lnSpc>
              <a:spcBef>
                <a:spcPts val="100"/>
              </a:spcBef>
            </a:pPr>
            <a:r>
              <a:rPr sz="1800" b="1" spc="-165" dirty="0">
                <a:latin typeface="Trebuchet MS"/>
                <a:cs typeface="Trebuchet MS"/>
              </a:rPr>
              <a:t>2. </a:t>
            </a:r>
            <a:r>
              <a:rPr sz="1800" b="1" spc="-70" dirty="0">
                <a:latin typeface="Trebuchet MS"/>
                <a:cs typeface="Trebuchet MS"/>
              </a:rPr>
              <a:t>Datos</a:t>
            </a:r>
            <a:r>
              <a:rPr sz="1800" b="1" spc="-120" dirty="0">
                <a:latin typeface="Trebuchet MS"/>
                <a:cs typeface="Trebuchet MS"/>
              </a:rPr>
              <a:t> </a:t>
            </a:r>
            <a:r>
              <a:rPr sz="1800" b="1" spc="-114" dirty="0">
                <a:latin typeface="Trebuchet MS"/>
                <a:cs typeface="Trebuchet MS"/>
              </a:rPr>
              <a:t>generales</a:t>
            </a:r>
            <a:endParaRPr sz="1800" dirty="0">
              <a:latin typeface="Trebuchet MS"/>
              <a:cs typeface="Trebuchet MS"/>
            </a:endParaRPr>
          </a:p>
          <a:p>
            <a:pPr marL="12700" marR="5080">
              <a:lnSpc>
                <a:spcPts val="2210"/>
              </a:lnSpc>
              <a:spcBef>
                <a:spcPts val="5"/>
              </a:spcBef>
            </a:pPr>
            <a:r>
              <a:rPr lang="es-ES" sz="1800" spc="-85" dirty="0">
                <a:latin typeface="Trebuchet MS"/>
                <a:cs typeface="Trebuchet MS"/>
              </a:rPr>
              <a:t>Nombre comercial es RADIO DISNEY.</a:t>
            </a:r>
          </a:p>
          <a:p>
            <a:pPr marL="12700" marR="5080">
              <a:lnSpc>
                <a:spcPts val="2210"/>
              </a:lnSpc>
              <a:spcBef>
                <a:spcPts val="5"/>
              </a:spcBef>
            </a:pPr>
            <a:r>
              <a:rPr lang="es-EC" b="1" spc="-85" dirty="0">
                <a:latin typeface="Trebuchet MS"/>
                <a:cs typeface="Trebuchet MS"/>
              </a:rPr>
              <a:t>                                   </a:t>
            </a:r>
            <a:endParaRPr lang="es-ES" sz="1800" dirty="0">
              <a:latin typeface="Trebuchet MS"/>
              <a:cs typeface="Trebuchet MS"/>
            </a:endParaRPr>
          </a:p>
        </p:txBody>
      </p:sp>
      <p:pic>
        <p:nvPicPr>
          <p:cNvPr id="3" name="Imagen 2">
            <a:extLst>
              <a:ext uri="{FF2B5EF4-FFF2-40B4-BE49-F238E27FC236}">
                <a16:creationId xmlns:a16="http://schemas.microsoft.com/office/drawing/2014/main" id="{5FED0F00-78AE-F692-A3D0-B294E9FB2374}"/>
              </a:ext>
            </a:extLst>
          </p:cNvPr>
          <p:cNvPicPr>
            <a:picLocks noChangeAspect="1"/>
          </p:cNvPicPr>
          <p:nvPr/>
        </p:nvPicPr>
        <p:blipFill>
          <a:blip r:embed="rId2"/>
          <a:stretch>
            <a:fillRect/>
          </a:stretch>
        </p:blipFill>
        <p:spPr>
          <a:xfrm>
            <a:off x="7924800" y="216119"/>
            <a:ext cx="936171" cy="870310"/>
          </a:xfrm>
          <a:prstGeom prst="rect">
            <a:avLst/>
          </a:prstGeom>
        </p:spPr>
      </p:pic>
      <p:pic>
        <p:nvPicPr>
          <p:cNvPr id="5" name="Imagen 4">
            <a:extLst>
              <a:ext uri="{FF2B5EF4-FFF2-40B4-BE49-F238E27FC236}">
                <a16:creationId xmlns:a16="http://schemas.microsoft.com/office/drawing/2014/main" id="{1CA811F7-E288-1DE7-99C4-B4FC4743D9E2}"/>
              </a:ext>
            </a:extLst>
          </p:cNvPr>
          <p:cNvPicPr>
            <a:picLocks noChangeAspect="1"/>
          </p:cNvPicPr>
          <p:nvPr/>
        </p:nvPicPr>
        <p:blipFill>
          <a:blip r:embed="rId3"/>
          <a:stretch>
            <a:fillRect/>
          </a:stretch>
        </p:blipFill>
        <p:spPr>
          <a:xfrm>
            <a:off x="676093" y="2136762"/>
            <a:ext cx="8001000" cy="31663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7E3642-CF6C-6E42-96EE-EBD620CCA8DC}"/>
              </a:ext>
            </a:extLst>
          </p:cNvPr>
          <p:cNvSpPr txBox="1"/>
          <p:nvPr/>
        </p:nvSpPr>
        <p:spPr>
          <a:xfrm>
            <a:off x="358852" y="1447800"/>
            <a:ext cx="8027429" cy="2031325"/>
          </a:xfrm>
          <a:prstGeom prst="rect">
            <a:avLst/>
          </a:prstGeom>
          <a:noFill/>
        </p:spPr>
        <p:txBody>
          <a:bodyPr wrap="square">
            <a:spAutoFit/>
          </a:bodyPr>
          <a:lstStyle/>
          <a:p>
            <a:r>
              <a:rPr lang="es-EC" b="1" dirty="0">
                <a:latin typeface="Arial" panose="020B0604020202020204" pitchFamily="34" charset="0"/>
                <a:cs typeface="Arial" panose="020B0604020202020204" pitchFamily="34" charset="0"/>
              </a:rPr>
              <a:t>Cobertura:</a:t>
            </a:r>
          </a:p>
          <a:p>
            <a:r>
              <a:rPr lang="es-EC" dirty="0">
                <a:latin typeface="Arial" panose="020B0604020202020204" pitchFamily="34" charset="0"/>
                <a:cs typeface="Arial" panose="020B0604020202020204" pitchFamily="34" charset="0"/>
              </a:rPr>
              <a:t>Radio Disney presenta la siguiente cobertura:</a:t>
            </a:r>
          </a:p>
          <a:p>
            <a:r>
              <a:rPr lang="es-EC" dirty="0">
                <a:latin typeface="Arial" panose="020B0604020202020204" pitchFamily="34" charset="0"/>
                <a:cs typeface="Arial" panose="020B0604020202020204" pitchFamily="34" charset="0"/>
              </a:rPr>
              <a:t>RADIO CONCIERTO GUAYAQUIL S.A. CONCERTQUIL</a:t>
            </a:r>
          </a:p>
          <a:p>
            <a:r>
              <a:rPr lang="es-EC" dirty="0">
                <a:latin typeface="Arial" panose="020B0604020202020204" pitchFamily="34" charset="0"/>
                <a:cs typeface="Arial" panose="020B0604020202020204" pitchFamily="34" charset="0"/>
              </a:rPr>
              <a:t>Guayas: Guayaquil, Eloy Alfaro (Durán), Yaguachi Nuevo, Narcisa de Jesús, Samborondón, Milagro, Coronel Marcelino Maridueña (San Carlos), Naranjito, El Triunfo,</a:t>
            </a:r>
          </a:p>
          <a:p>
            <a:r>
              <a:rPr lang="es-EC" dirty="0">
                <a:latin typeface="Arial" panose="020B0604020202020204" pitchFamily="34" charset="0"/>
                <a:cs typeface="Arial" panose="020B0604020202020204" pitchFamily="34" charset="0"/>
              </a:rPr>
              <a:t>Santa Elena: Salinas, Libertad y Santa Elena</a:t>
            </a:r>
          </a:p>
        </p:txBody>
      </p:sp>
      <p:pic>
        <p:nvPicPr>
          <p:cNvPr id="2" name="Imagen 1">
            <a:extLst>
              <a:ext uri="{FF2B5EF4-FFF2-40B4-BE49-F238E27FC236}">
                <a16:creationId xmlns:a16="http://schemas.microsoft.com/office/drawing/2014/main" id="{8FEF06CA-DB73-4840-D705-4AE6972D079D}"/>
              </a:ext>
            </a:extLst>
          </p:cNvPr>
          <p:cNvPicPr>
            <a:picLocks noChangeAspect="1"/>
          </p:cNvPicPr>
          <p:nvPr/>
        </p:nvPicPr>
        <p:blipFill>
          <a:blip r:embed="rId2"/>
          <a:stretch>
            <a:fillRect/>
          </a:stretch>
        </p:blipFill>
        <p:spPr>
          <a:xfrm>
            <a:off x="7779676" y="206505"/>
            <a:ext cx="1213209" cy="1127858"/>
          </a:xfrm>
          <a:prstGeom prst="rect">
            <a:avLst/>
          </a:prstGeom>
        </p:spPr>
      </p:pic>
      <p:pic>
        <p:nvPicPr>
          <p:cNvPr id="6" name="Imagen 5">
            <a:extLst>
              <a:ext uri="{FF2B5EF4-FFF2-40B4-BE49-F238E27FC236}">
                <a16:creationId xmlns:a16="http://schemas.microsoft.com/office/drawing/2014/main" id="{8E73322C-4BDB-FDC4-9254-90C503676492}"/>
              </a:ext>
            </a:extLst>
          </p:cNvPr>
          <p:cNvPicPr>
            <a:picLocks noChangeAspect="1"/>
          </p:cNvPicPr>
          <p:nvPr/>
        </p:nvPicPr>
        <p:blipFill>
          <a:blip r:embed="rId3"/>
          <a:stretch>
            <a:fillRect/>
          </a:stretch>
        </p:blipFill>
        <p:spPr>
          <a:xfrm>
            <a:off x="335992" y="3552406"/>
            <a:ext cx="8458200" cy="13607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57200" y="1524000"/>
            <a:ext cx="7467600" cy="2713563"/>
          </a:xfrm>
          <a:prstGeom prst="rect">
            <a:avLst/>
          </a:prstGeom>
        </p:spPr>
        <p:txBody>
          <a:bodyPr vert="horz" wrap="square" lIns="0" tIns="12700" rIns="0" bIns="0" rtlCol="0">
            <a:spAutoFit/>
          </a:bodyPr>
          <a:lstStyle/>
          <a:p>
            <a:pPr marL="12700">
              <a:lnSpc>
                <a:spcPct val="100000"/>
              </a:lnSpc>
              <a:spcBef>
                <a:spcPts val="100"/>
              </a:spcBef>
            </a:pPr>
            <a:r>
              <a:rPr b="1" spc="-70" dirty="0">
                <a:latin typeface="Arial" panose="020B0604020202020204" pitchFamily="34" charset="0"/>
                <a:cs typeface="Arial" panose="020B0604020202020204" pitchFamily="34" charset="0"/>
              </a:rPr>
              <a:t>Datos </a:t>
            </a:r>
            <a:r>
              <a:rPr b="1" spc="-105" dirty="0">
                <a:latin typeface="Arial" panose="020B0604020202020204" pitchFamily="34" charset="0"/>
                <a:cs typeface="Arial" panose="020B0604020202020204" pitchFamily="34" charset="0"/>
              </a:rPr>
              <a:t>del </a:t>
            </a:r>
            <a:r>
              <a:rPr b="1" spc="-110" dirty="0">
                <a:latin typeface="Arial" panose="020B0604020202020204" pitchFamily="34" charset="0"/>
                <a:cs typeface="Arial" panose="020B0604020202020204" pitchFamily="34" charset="0"/>
              </a:rPr>
              <a:t>informe de Rendición de</a:t>
            </a:r>
            <a:r>
              <a:rPr b="1" spc="-330" dirty="0">
                <a:latin typeface="Arial" panose="020B0604020202020204" pitchFamily="34" charset="0"/>
                <a:cs typeface="Arial" panose="020B0604020202020204" pitchFamily="34" charset="0"/>
              </a:rPr>
              <a:t> </a:t>
            </a:r>
            <a:r>
              <a:rPr b="1" spc="-110" dirty="0">
                <a:latin typeface="Arial" panose="020B0604020202020204" pitchFamily="34" charset="0"/>
                <a:cs typeface="Arial" panose="020B0604020202020204" pitchFamily="34" charset="0"/>
              </a:rPr>
              <a:t>Cuentas</a:t>
            </a:r>
            <a:endParaRPr dirty="0">
              <a:latin typeface="Arial" panose="020B0604020202020204" pitchFamily="34" charset="0"/>
              <a:cs typeface="Arial" panose="020B0604020202020204" pitchFamily="34" charset="0"/>
            </a:endParaRPr>
          </a:p>
          <a:p>
            <a:pPr marL="12700">
              <a:lnSpc>
                <a:spcPts val="2135"/>
              </a:lnSpc>
              <a:spcBef>
                <a:spcPts val="20"/>
              </a:spcBef>
            </a:pPr>
            <a:endParaRPr lang="es-ES" spc="-70" dirty="0">
              <a:latin typeface="Arial" panose="020B0604020202020204" pitchFamily="34" charset="0"/>
              <a:cs typeface="Arial" panose="020B0604020202020204" pitchFamily="34" charset="0"/>
            </a:endParaRPr>
          </a:p>
          <a:p>
            <a:pPr marL="12700">
              <a:lnSpc>
                <a:spcPts val="2135"/>
              </a:lnSpc>
              <a:spcBef>
                <a:spcPts val="20"/>
              </a:spcBef>
            </a:pPr>
            <a:r>
              <a:rPr b="1" spc="-70" dirty="0">
                <a:latin typeface="Arial" panose="020B0604020202020204" pitchFamily="34" charset="0"/>
                <a:cs typeface="Arial" panose="020B0604020202020204" pitchFamily="34" charset="0"/>
              </a:rPr>
              <a:t>Per</a:t>
            </a:r>
            <a:r>
              <a:rPr lang="es-ES" b="1" spc="-70" dirty="0">
                <a:latin typeface="Arial" panose="020B0604020202020204" pitchFamily="34" charset="0"/>
                <a:cs typeface="Arial" panose="020B0604020202020204" pitchFamily="34" charset="0"/>
              </a:rPr>
              <a:t>í</a:t>
            </a:r>
            <a:r>
              <a:rPr b="1" spc="-70" dirty="0" err="1">
                <a:latin typeface="Arial" panose="020B0604020202020204" pitchFamily="34" charset="0"/>
                <a:cs typeface="Arial" panose="020B0604020202020204" pitchFamily="34" charset="0"/>
              </a:rPr>
              <a:t>odo</a:t>
            </a:r>
            <a:r>
              <a:rPr b="1" spc="-70" dirty="0">
                <a:latin typeface="Arial" panose="020B0604020202020204" pitchFamily="34" charset="0"/>
                <a:cs typeface="Arial" panose="020B0604020202020204" pitchFamily="34" charset="0"/>
              </a:rPr>
              <a:t> </a:t>
            </a:r>
            <a:r>
              <a:rPr b="1" spc="-90" dirty="0">
                <a:latin typeface="Arial" panose="020B0604020202020204" pitchFamily="34" charset="0"/>
                <a:cs typeface="Arial" panose="020B0604020202020204" pitchFamily="34" charset="0"/>
              </a:rPr>
              <a:t>del </a:t>
            </a:r>
            <a:r>
              <a:rPr b="1" spc="-95" dirty="0">
                <a:latin typeface="Arial" panose="020B0604020202020204" pitchFamily="34" charset="0"/>
                <a:cs typeface="Arial" panose="020B0604020202020204" pitchFamily="34" charset="0"/>
              </a:rPr>
              <a:t>cual </a:t>
            </a:r>
            <a:r>
              <a:rPr b="1" spc="-70" dirty="0">
                <a:latin typeface="Arial" panose="020B0604020202020204" pitchFamily="34" charset="0"/>
                <a:cs typeface="Arial" panose="020B0604020202020204" pitchFamily="34" charset="0"/>
              </a:rPr>
              <a:t>rinde</a:t>
            </a:r>
            <a:r>
              <a:rPr b="1" spc="-275" dirty="0">
                <a:latin typeface="Arial" panose="020B0604020202020204" pitchFamily="34" charset="0"/>
                <a:cs typeface="Arial" panose="020B0604020202020204" pitchFamily="34" charset="0"/>
              </a:rPr>
              <a:t> </a:t>
            </a:r>
            <a:r>
              <a:rPr b="1" spc="-75" dirty="0" err="1">
                <a:latin typeface="Arial" panose="020B0604020202020204" pitchFamily="34" charset="0"/>
                <a:cs typeface="Arial" panose="020B0604020202020204" pitchFamily="34" charset="0"/>
              </a:rPr>
              <a:t>cuentas</a:t>
            </a:r>
            <a:r>
              <a:rPr b="1" spc="-75" dirty="0">
                <a:latin typeface="Arial" panose="020B0604020202020204" pitchFamily="34" charset="0"/>
                <a:cs typeface="Arial" panose="020B0604020202020204" pitchFamily="34" charset="0"/>
              </a:rPr>
              <a:t>:</a:t>
            </a:r>
            <a:r>
              <a:rPr lang="es-ES" b="1" spc="-75" dirty="0">
                <a:latin typeface="Arial" panose="020B0604020202020204" pitchFamily="34" charset="0"/>
                <a:cs typeface="Arial" panose="020B0604020202020204" pitchFamily="34" charset="0"/>
              </a:rPr>
              <a:t> 2025</a:t>
            </a:r>
            <a:endParaRPr lang="es-EC" b="1" spc="-75" dirty="0">
              <a:latin typeface="Arial" panose="020B0604020202020204" pitchFamily="34" charset="0"/>
              <a:cs typeface="Arial" panose="020B0604020202020204" pitchFamily="34" charset="0"/>
            </a:endParaRPr>
          </a:p>
          <a:p>
            <a:pPr marL="12700">
              <a:lnSpc>
                <a:spcPts val="2135"/>
              </a:lnSpc>
              <a:spcBef>
                <a:spcPts val="20"/>
              </a:spcBef>
            </a:pPr>
            <a:endParaRPr b="1" dirty="0">
              <a:latin typeface="Arial" panose="020B0604020202020204" pitchFamily="34" charset="0"/>
              <a:cs typeface="Arial" panose="020B0604020202020204" pitchFamily="34" charset="0"/>
            </a:endParaRPr>
          </a:p>
          <a:p>
            <a:pPr marL="12700" marR="5080">
              <a:lnSpc>
                <a:spcPts val="2180"/>
              </a:lnSpc>
              <a:spcBef>
                <a:spcPts val="35"/>
              </a:spcBef>
              <a:tabLst>
                <a:tab pos="722630" algn="l"/>
              </a:tabLst>
            </a:pPr>
            <a:r>
              <a:rPr spc="-100" dirty="0" err="1">
                <a:latin typeface="Arial" panose="020B0604020202020204" pitchFamily="34" charset="0"/>
                <a:cs typeface="Arial" panose="020B0604020202020204" pitchFamily="34" charset="0"/>
              </a:rPr>
              <a:t>Fecha</a:t>
            </a:r>
            <a:r>
              <a:rPr lang="es-ES" spc="-100" dirty="0">
                <a:latin typeface="Arial" panose="020B0604020202020204" pitchFamily="34" charset="0"/>
                <a:cs typeface="Arial" panose="020B0604020202020204" pitchFamily="34" charset="0"/>
              </a:rPr>
              <a:t> </a:t>
            </a:r>
            <a:r>
              <a:rPr spc="-65" dirty="0" err="1">
                <a:latin typeface="Arial" panose="020B0604020202020204" pitchFamily="34" charset="0"/>
                <a:cs typeface="Arial" panose="020B0604020202020204" pitchFamily="34" charset="0"/>
              </a:rPr>
              <a:t>en</a:t>
            </a:r>
            <a:r>
              <a:rPr spc="-65" dirty="0">
                <a:latin typeface="Arial" panose="020B0604020202020204" pitchFamily="34" charset="0"/>
                <a:cs typeface="Arial" panose="020B0604020202020204" pitchFamily="34" charset="0"/>
              </a:rPr>
              <a:t> que </a:t>
            </a:r>
            <a:r>
              <a:rPr spc="-60" dirty="0">
                <a:latin typeface="Arial" panose="020B0604020202020204" pitchFamily="34" charset="0"/>
                <a:cs typeface="Arial" panose="020B0604020202020204" pitchFamily="34" charset="0"/>
              </a:rPr>
              <a:t>se </a:t>
            </a:r>
            <a:r>
              <a:rPr spc="-110" dirty="0" err="1">
                <a:latin typeface="Arial" panose="020B0604020202020204" pitchFamily="34" charset="0"/>
                <a:cs typeface="Arial" panose="020B0604020202020204" pitchFamily="34" charset="0"/>
              </a:rPr>
              <a:t>realiza</a:t>
            </a:r>
            <a:r>
              <a:rPr spc="-110" dirty="0">
                <a:latin typeface="Arial" panose="020B0604020202020204" pitchFamily="34" charset="0"/>
                <a:cs typeface="Arial" panose="020B0604020202020204" pitchFamily="34" charset="0"/>
              </a:rPr>
              <a:t> </a:t>
            </a:r>
            <a:r>
              <a:rPr spc="-105" dirty="0">
                <a:latin typeface="Arial" panose="020B0604020202020204" pitchFamily="34" charset="0"/>
                <a:cs typeface="Arial" panose="020B0604020202020204" pitchFamily="34" charset="0"/>
              </a:rPr>
              <a:t>la </a:t>
            </a:r>
            <a:r>
              <a:rPr spc="-75" dirty="0">
                <a:latin typeface="Arial" panose="020B0604020202020204" pitchFamily="34" charset="0"/>
                <a:cs typeface="Arial" panose="020B0604020202020204" pitchFamily="34" charset="0"/>
              </a:rPr>
              <a:t>Rendición de </a:t>
            </a:r>
            <a:r>
              <a:rPr spc="-80" dirty="0">
                <a:latin typeface="Arial" panose="020B0604020202020204" pitchFamily="34" charset="0"/>
                <a:cs typeface="Arial" panose="020B0604020202020204" pitchFamily="34" charset="0"/>
              </a:rPr>
              <a:t>Cuentas </a:t>
            </a:r>
            <a:r>
              <a:rPr spc="-90" dirty="0">
                <a:latin typeface="Arial" panose="020B0604020202020204" pitchFamily="34" charset="0"/>
                <a:cs typeface="Arial" panose="020B0604020202020204" pitchFamily="34" charset="0"/>
              </a:rPr>
              <a:t>ante </a:t>
            </a:r>
            <a:r>
              <a:rPr spc="-105" dirty="0">
                <a:latin typeface="Arial" panose="020B0604020202020204" pitchFamily="34" charset="0"/>
                <a:cs typeface="Arial" panose="020B0604020202020204" pitchFamily="34" charset="0"/>
              </a:rPr>
              <a:t>la </a:t>
            </a:r>
            <a:r>
              <a:rPr spc="-90" dirty="0" err="1">
                <a:latin typeface="Arial" panose="020B0604020202020204" pitchFamily="34" charset="0"/>
                <a:cs typeface="Arial" panose="020B0604020202020204" pitchFamily="34" charset="0"/>
              </a:rPr>
              <a:t>ciudadanía</a:t>
            </a:r>
            <a:r>
              <a:rPr spc="-90" dirty="0">
                <a:latin typeface="Arial" panose="020B0604020202020204" pitchFamily="34" charset="0"/>
                <a:cs typeface="Arial" panose="020B0604020202020204" pitchFamily="34" charset="0"/>
              </a:rPr>
              <a:t>:</a:t>
            </a:r>
            <a:r>
              <a:rPr lang="es-ES" spc="-90" dirty="0">
                <a:latin typeface="Arial" panose="020B0604020202020204" pitchFamily="34" charset="0"/>
                <a:cs typeface="Arial" panose="020B0604020202020204" pitchFamily="34" charset="0"/>
              </a:rPr>
              <a:t> </a:t>
            </a:r>
            <a:endParaRPr lang="es-ES" spc="-35" dirty="0">
              <a:latin typeface="Arial" panose="020B0604020202020204" pitchFamily="34" charset="0"/>
              <a:cs typeface="Arial" panose="020B0604020202020204" pitchFamily="34" charset="0"/>
            </a:endParaRPr>
          </a:p>
          <a:p>
            <a:pPr marL="12700" marR="5080">
              <a:lnSpc>
                <a:spcPts val="2180"/>
              </a:lnSpc>
              <a:spcBef>
                <a:spcPts val="35"/>
              </a:spcBef>
              <a:tabLst>
                <a:tab pos="722630" algn="l"/>
              </a:tabLst>
            </a:pPr>
            <a:r>
              <a:rPr lang="es-ES" spc="-35" dirty="0">
                <a:latin typeface="Arial" panose="020B0604020202020204" pitchFamily="34" charset="0"/>
                <a:cs typeface="Arial" panose="020B0604020202020204" pitchFamily="34" charset="0"/>
              </a:rPr>
              <a:t>En el mes </a:t>
            </a:r>
            <a:r>
              <a:rPr lang="es-ES" spc="-35">
                <a:latin typeface="Arial" panose="020B0604020202020204" pitchFamily="34" charset="0"/>
                <a:cs typeface="Arial" panose="020B0604020202020204" pitchFamily="34" charset="0"/>
              </a:rPr>
              <a:t>de abril </a:t>
            </a:r>
            <a:r>
              <a:rPr lang="es-ES" spc="-35" dirty="0">
                <a:latin typeface="Arial" panose="020B0604020202020204" pitchFamily="34" charset="0"/>
                <a:cs typeface="Arial" panose="020B0604020202020204" pitchFamily="34" charset="0"/>
              </a:rPr>
              <a:t>de 2026.</a:t>
            </a:r>
          </a:p>
          <a:p>
            <a:pPr marL="12700" marR="5080">
              <a:lnSpc>
                <a:spcPts val="2180"/>
              </a:lnSpc>
              <a:spcBef>
                <a:spcPts val="35"/>
              </a:spcBef>
              <a:tabLst>
                <a:tab pos="722630" algn="l"/>
              </a:tabLst>
            </a:pPr>
            <a:endParaRPr dirty="0">
              <a:latin typeface="Arial" panose="020B0604020202020204" pitchFamily="34" charset="0"/>
              <a:cs typeface="Arial" panose="020B0604020202020204" pitchFamily="34" charset="0"/>
            </a:endParaRPr>
          </a:p>
          <a:p>
            <a:pPr marL="12700">
              <a:lnSpc>
                <a:spcPts val="2039"/>
              </a:lnSpc>
            </a:pPr>
            <a:r>
              <a:rPr spc="-75" dirty="0">
                <a:latin typeface="Arial" panose="020B0604020202020204" pitchFamily="34" charset="0"/>
                <a:cs typeface="Arial" panose="020B0604020202020204" pitchFamily="34" charset="0"/>
              </a:rPr>
              <a:t>Espacio </a:t>
            </a:r>
            <a:r>
              <a:rPr spc="-20" dirty="0">
                <a:latin typeface="Arial" panose="020B0604020202020204" pitchFamily="34" charset="0"/>
                <a:cs typeface="Arial" panose="020B0604020202020204" pitchFamily="34" charset="0"/>
              </a:rPr>
              <a:t>o </a:t>
            </a:r>
            <a:r>
              <a:rPr spc="-70" dirty="0">
                <a:latin typeface="Arial" panose="020B0604020202020204" pitchFamily="34" charset="0"/>
                <a:cs typeface="Arial" panose="020B0604020202020204" pitchFamily="34" charset="0"/>
              </a:rPr>
              <a:t>mecanismo </a:t>
            </a:r>
            <a:r>
              <a:rPr spc="-95" dirty="0">
                <a:latin typeface="Arial" panose="020B0604020202020204" pitchFamily="34" charset="0"/>
                <a:cs typeface="Arial" panose="020B0604020202020204" pitchFamily="34" charset="0"/>
              </a:rPr>
              <a:t>utilizado </a:t>
            </a:r>
            <a:r>
              <a:rPr spc="-90" dirty="0">
                <a:latin typeface="Arial" panose="020B0604020202020204" pitchFamily="34" charset="0"/>
                <a:cs typeface="Arial" panose="020B0604020202020204" pitchFamily="34" charset="0"/>
              </a:rPr>
              <a:t>para </a:t>
            </a:r>
            <a:r>
              <a:rPr spc="-105" dirty="0">
                <a:latin typeface="Arial" panose="020B0604020202020204" pitchFamily="34" charset="0"/>
                <a:cs typeface="Arial" panose="020B0604020202020204" pitchFamily="34" charset="0"/>
              </a:rPr>
              <a:t>el </a:t>
            </a:r>
            <a:r>
              <a:rPr spc="-65" dirty="0">
                <a:latin typeface="Arial" panose="020B0604020202020204" pitchFamily="34" charset="0"/>
                <a:cs typeface="Arial" panose="020B0604020202020204" pitchFamily="34" charset="0"/>
              </a:rPr>
              <a:t>proceso </a:t>
            </a:r>
            <a:r>
              <a:rPr spc="-75" dirty="0">
                <a:latin typeface="Arial" panose="020B0604020202020204" pitchFamily="34" charset="0"/>
                <a:cs typeface="Arial" panose="020B0604020202020204" pitchFamily="34" charset="0"/>
              </a:rPr>
              <a:t>de Rendición de </a:t>
            </a:r>
            <a:r>
              <a:rPr spc="-80" dirty="0">
                <a:latin typeface="Arial" panose="020B0604020202020204" pitchFamily="34" charset="0"/>
                <a:cs typeface="Arial" panose="020B0604020202020204" pitchFamily="34" charset="0"/>
              </a:rPr>
              <a:t>Cuentas </a:t>
            </a:r>
            <a:r>
              <a:rPr spc="-90" dirty="0">
                <a:latin typeface="Arial" panose="020B0604020202020204" pitchFamily="34" charset="0"/>
                <a:cs typeface="Arial" panose="020B0604020202020204" pitchFamily="34" charset="0"/>
              </a:rPr>
              <a:t>del</a:t>
            </a:r>
            <a:r>
              <a:rPr spc="-31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medio </a:t>
            </a:r>
            <a:r>
              <a:rPr spc="-75" dirty="0">
                <a:latin typeface="Arial" panose="020B0604020202020204" pitchFamily="34" charset="0"/>
                <a:cs typeface="Arial" panose="020B0604020202020204" pitchFamily="34" charset="0"/>
              </a:rPr>
              <a:t>de</a:t>
            </a:r>
            <a:r>
              <a:rPr lang="es-ES" dirty="0">
                <a:latin typeface="Arial" panose="020B0604020202020204" pitchFamily="34" charset="0"/>
                <a:cs typeface="Arial" panose="020B0604020202020204" pitchFamily="34" charset="0"/>
              </a:rPr>
              <a:t> </a:t>
            </a:r>
            <a:r>
              <a:rPr spc="-85" dirty="0" err="1">
                <a:latin typeface="Arial" panose="020B0604020202020204" pitchFamily="34" charset="0"/>
                <a:cs typeface="Arial" panose="020B0604020202020204" pitchFamily="34" charset="0"/>
              </a:rPr>
              <a:t>comunicación</a:t>
            </a:r>
            <a:r>
              <a:rPr spc="-85" dirty="0">
                <a:latin typeface="Arial" panose="020B0604020202020204" pitchFamily="34" charset="0"/>
                <a:cs typeface="Arial" panose="020B0604020202020204" pitchFamily="34" charset="0"/>
              </a:rPr>
              <a:t>: Convocatoria a </a:t>
            </a:r>
            <a:r>
              <a:rPr spc="-105" dirty="0">
                <a:latin typeface="Arial" panose="020B0604020202020204" pitchFamily="34" charset="0"/>
                <a:cs typeface="Arial" panose="020B0604020202020204" pitchFamily="34" charset="0"/>
              </a:rPr>
              <a:t>la </a:t>
            </a:r>
            <a:r>
              <a:rPr spc="-90" dirty="0">
                <a:latin typeface="Arial" panose="020B0604020202020204" pitchFamily="34" charset="0"/>
                <a:cs typeface="Arial" panose="020B0604020202020204" pitchFamily="34" charset="0"/>
              </a:rPr>
              <a:t>ciudadanía, </a:t>
            </a:r>
            <a:r>
              <a:rPr spc="-50" dirty="0">
                <a:latin typeface="Arial" panose="020B0604020202020204" pitchFamily="34" charset="0"/>
                <a:cs typeface="Arial" panose="020B0604020202020204" pitchFamily="34" charset="0"/>
              </a:rPr>
              <a:t>por </a:t>
            </a:r>
            <a:r>
              <a:rPr spc="-65" dirty="0">
                <a:latin typeface="Arial" panose="020B0604020202020204" pitchFamily="34" charset="0"/>
                <a:cs typeface="Arial" panose="020B0604020202020204" pitchFamily="34" charset="0"/>
              </a:rPr>
              <a:t>medio </a:t>
            </a:r>
            <a:r>
              <a:rPr spc="-75" dirty="0">
                <a:latin typeface="Arial" panose="020B0604020202020204" pitchFamily="34" charset="0"/>
                <a:cs typeface="Arial" panose="020B0604020202020204" pitchFamily="34" charset="0"/>
              </a:rPr>
              <a:t>de nuestra </a:t>
            </a:r>
            <a:r>
              <a:rPr spc="-75" dirty="0" err="1">
                <a:latin typeface="Arial" panose="020B0604020202020204" pitchFamily="34" charset="0"/>
                <a:cs typeface="Arial" panose="020B0604020202020204" pitchFamily="34" charset="0"/>
              </a:rPr>
              <a:t>página</a:t>
            </a:r>
            <a:r>
              <a:rPr spc="-75" dirty="0">
                <a:latin typeface="Arial" panose="020B0604020202020204" pitchFamily="34" charset="0"/>
                <a:cs typeface="Arial" panose="020B0604020202020204" pitchFamily="34" charset="0"/>
              </a:rPr>
              <a:t> web</a:t>
            </a:r>
            <a:r>
              <a:rPr lang="es-ES" spc="-75"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5" name="AutoShape 2">
            <a:extLst>
              <a:ext uri="{FF2B5EF4-FFF2-40B4-BE49-F238E27FC236}">
                <a16:creationId xmlns:a16="http://schemas.microsoft.com/office/drawing/2014/main" id="{8B348F15-2868-4E0A-8D8C-94EAE275C2BB}"/>
              </a:ext>
            </a:extLst>
          </p:cNvPr>
          <p:cNvSpPr>
            <a:spLocks noChangeAspect="1" noChangeArrowheads="1"/>
          </p:cNvSpPr>
          <p:nvPr/>
        </p:nvSpPr>
        <p:spPr bwMode="auto">
          <a:xfrm>
            <a:off x="0" y="858838"/>
            <a:ext cx="9144000" cy="5140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 name="Imagen 1">
            <a:extLst>
              <a:ext uri="{FF2B5EF4-FFF2-40B4-BE49-F238E27FC236}">
                <a16:creationId xmlns:a16="http://schemas.microsoft.com/office/drawing/2014/main" id="{97E2AF5D-4395-3730-1211-D1FFC7D4289C}"/>
              </a:ext>
            </a:extLst>
          </p:cNvPr>
          <p:cNvPicPr>
            <a:picLocks noChangeAspect="1"/>
          </p:cNvPicPr>
          <p:nvPr/>
        </p:nvPicPr>
        <p:blipFill>
          <a:blip r:embed="rId2"/>
          <a:stretch>
            <a:fillRect/>
          </a:stretch>
        </p:blipFill>
        <p:spPr>
          <a:xfrm>
            <a:off x="7772400" y="152400"/>
            <a:ext cx="1213209" cy="11278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D0BABEF-5684-95E9-126C-92774FF28013}"/>
              </a:ext>
            </a:extLst>
          </p:cNvPr>
          <p:cNvPicPr>
            <a:picLocks noChangeAspect="1"/>
          </p:cNvPicPr>
          <p:nvPr/>
        </p:nvPicPr>
        <p:blipFill>
          <a:blip r:embed="rId2"/>
          <a:stretch>
            <a:fillRect/>
          </a:stretch>
        </p:blipFill>
        <p:spPr>
          <a:xfrm>
            <a:off x="2057400" y="838199"/>
            <a:ext cx="4876800" cy="5789497"/>
          </a:xfrm>
          <a:prstGeom prst="rect">
            <a:avLst/>
          </a:prstGeom>
        </p:spPr>
      </p:pic>
      <p:pic>
        <p:nvPicPr>
          <p:cNvPr id="2" name="Imagen 1">
            <a:extLst>
              <a:ext uri="{FF2B5EF4-FFF2-40B4-BE49-F238E27FC236}">
                <a16:creationId xmlns:a16="http://schemas.microsoft.com/office/drawing/2014/main" id="{D1F7CCFA-4508-8B3F-3010-5EE8D69D4F48}"/>
              </a:ext>
            </a:extLst>
          </p:cNvPr>
          <p:cNvPicPr>
            <a:picLocks noChangeAspect="1"/>
          </p:cNvPicPr>
          <p:nvPr/>
        </p:nvPicPr>
        <p:blipFill>
          <a:blip r:embed="rId3"/>
          <a:stretch>
            <a:fillRect/>
          </a:stretch>
        </p:blipFill>
        <p:spPr>
          <a:xfrm>
            <a:off x="7772400" y="152400"/>
            <a:ext cx="1213209" cy="11278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929" y="1066800"/>
            <a:ext cx="8506142" cy="5539978"/>
          </a:xfrm>
          <a:prstGeom prst="rect">
            <a:avLst/>
          </a:prstGeom>
        </p:spPr>
        <p:txBody>
          <a:bodyPr vert="horz" wrap="square" lIns="0" tIns="12700" rIns="0" bIns="0" rtlCol="0">
            <a:spAutoFit/>
          </a:bodyPr>
          <a:lstStyle/>
          <a:p>
            <a:pPr marL="12700" algn="just">
              <a:lnSpc>
                <a:spcPts val="2125"/>
              </a:lnSpc>
              <a:spcBef>
                <a:spcPts val="100"/>
              </a:spcBef>
            </a:pPr>
            <a:r>
              <a:rPr lang="es-ES" sz="1800" b="1" dirty="0">
                <a:latin typeface="Arial" panose="020B0604020202020204" pitchFamily="34" charset="0"/>
                <a:cs typeface="Arial" panose="020B0604020202020204" pitchFamily="34" charset="0"/>
              </a:rPr>
              <a:t>Objetivos del Medio de Comunicación</a:t>
            </a:r>
          </a:p>
          <a:p>
            <a:pPr marL="12700" algn="just">
              <a:lnSpc>
                <a:spcPts val="2125"/>
              </a:lnSpc>
              <a:spcBef>
                <a:spcPts val="100"/>
              </a:spcBef>
            </a:pPr>
            <a:endParaRPr lang="es-ES" sz="800" dirty="0">
              <a:latin typeface="Arial" panose="020B0604020202020204" pitchFamily="34" charset="0"/>
              <a:cs typeface="Arial" panose="020B0604020202020204" pitchFamily="34" charset="0"/>
            </a:endParaRPr>
          </a:p>
          <a:p>
            <a:pPr marL="12700" algn="just">
              <a:lnSpc>
                <a:spcPts val="2125"/>
              </a:lnSpc>
              <a:spcBef>
                <a:spcPts val="100"/>
              </a:spcBef>
            </a:pPr>
            <a:r>
              <a:rPr lang="es-ES" sz="1800" dirty="0">
                <a:latin typeface="Arial" panose="020B0604020202020204" pitchFamily="34" charset="0"/>
                <a:cs typeface="Arial" panose="020B0604020202020204" pitchFamily="34" charset="0"/>
              </a:rPr>
              <a:t>Radio Disney se distingue por ofrecer contenidos de entretenimiento dirigidos a toda la ciudadanía, con un enfoque familiar y el propósito constante de consolidarse como líder en los niveles de audiencia.</a:t>
            </a:r>
          </a:p>
          <a:p>
            <a:pPr marL="12700" algn="just">
              <a:lnSpc>
                <a:spcPts val="2125"/>
              </a:lnSpc>
              <a:spcBef>
                <a:spcPts val="100"/>
              </a:spcBef>
            </a:pPr>
            <a:endParaRPr lang="es-ES" dirty="0">
              <a:latin typeface="Arial" panose="020B0604020202020204" pitchFamily="34" charset="0"/>
              <a:cs typeface="Arial" panose="020B0604020202020204" pitchFamily="34" charset="0"/>
            </a:endParaRPr>
          </a:p>
          <a:p>
            <a:pPr marL="12700" algn="just">
              <a:lnSpc>
                <a:spcPts val="2125"/>
              </a:lnSpc>
              <a:spcBef>
                <a:spcPts val="100"/>
              </a:spcBef>
            </a:pPr>
            <a:r>
              <a:rPr lang="es-ES" sz="1800" dirty="0">
                <a:latin typeface="Arial" panose="020B0604020202020204" pitchFamily="34" charset="0"/>
                <a:cs typeface="Arial" panose="020B0604020202020204" pitchFamily="34" charset="0"/>
              </a:rPr>
              <a:t>Nuestra prioridad son los oyentes; por ello, mantenemos un lenguaje adecuado, promovemos dinámicas de participación como concursos y fomentamos una interacción permanente con nuestra audiencia.</a:t>
            </a:r>
          </a:p>
          <a:p>
            <a:pPr marL="12700" algn="just">
              <a:lnSpc>
                <a:spcPts val="2125"/>
              </a:lnSpc>
              <a:spcBef>
                <a:spcPts val="100"/>
              </a:spcBef>
            </a:pPr>
            <a:endParaRPr lang="es-ES" dirty="0">
              <a:latin typeface="Arial" panose="020B0604020202020204" pitchFamily="34" charset="0"/>
              <a:cs typeface="Arial" panose="020B0604020202020204" pitchFamily="34" charset="0"/>
            </a:endParaRPr>
          </a:p>
          <a:p>
            <a:pPr marL="12700" algn="just">
              <a:lnSpc>
                <a:spcPts val="2125"/>
              </a:lnSpc>
              <a:spcBef>
                <a:spcPts val="100"/>
              </a:spcBef>
            </a:pPr>
            <a:r>
              <a:rPr lang="es-ES" sz="1800" dirty="0">
                <a:latin typeface="Arial" panose="020B0604020202020204" pitchFamily="34" charset="0"/>
                <a:cs typeface="Arial" panose="020B0604020202020204" pitchFamily="34" charset="0"/>
              </a:rPr>
              <a:t>Para el año 2026, nos hemos propuesto los siguientes objetivos:</a:t>
            </a:r>
          </a:p>
          <a:p>
            <a:pPr marL="298450" indent="-285750" algn="just">
              <a:lnSpc>
                <a:spcPts val="2125"/>
              </a:lnSpc>
              <a:spcBef>
                <a:spcPts val="100"/>
              </a:spcBef>
              <a:buFont typeface="Arial" panose="020B0604020202020204" pitchFamily="34" charset="0"/>
              <a:buChar char="•"/>
            </a:pPr>
            <a:r>
              <a:rPr lang="es-ES" sz="1800" dirty="0">
                <a:latin typeface="Arial" panose="020B0604020202020204" pitchFamily="34" charset="0"/>
                <a:cs typeface="Arial" panose="020B0604020202020204" pitchFamily="34" charset="0"/>
              </a:rPr>
              <a:t>Mantenernos dentro de los primeros lugares del ranking de audiencia y fortalecer el posicionamiento histórico de la emisora en el share, a través de una programación cada vez más atractiva.</a:t>
            </a:r>
          </a:p>
          <a:p>
            <a:pPr marL="12700" algn="just">
              <a:lnSpc>
                <a:spcPts val="2125"/>
              </a:lnSpc>
              <a:spcBef>
                <a:spcPts val="100"/>
              </a:spcBef>
            </a:pPr>
            <a:endParaRPr lang="es-ES" dirty="0">
              <a:latin typeface="Arial" panose="020B0604020202020204" pitchFamily="34" charset="0"/>
              <a:cs typeface="Arial" panose="020B0604020202020204" pitchFamily="34" charset="0"/>
            </a:endParaRPr>
          </a:p>
          <a:p>
            <a:pPr marL="298450" indent="-285750" algn="just">
              <a:lnSpc>
                <a:spcPts val="2125"/>
              </a:lnSpc>
              <a:spcBef>
                <a:spcPts val="100"/>
              </a:spcBef>
              <a:buFont typeface="Arial" panose="020B0604020202020204" pitchFamily="34" charset="0"/>
              <a:buChar char="•"/>
            </a:pPr>
            <a:r>
              <a:rPr lang="es-ES" sz="1800" dirty="0">
                <a:latin typeface="Arial" panose="020B0604020202020204" pitchFamily="34" charset="0"/>
                <a:cs typeface="Arial" panose="020B0604020202020204" pitchFamily="34" charset="0"/>
              </a:rPr>
              <a:t>Incrementar la cercanía e interacción con los oyentes mediante el fortalecimiento de nuestras plataformas digitales.</a:t>
            </a:r>
          </a:p>
          <a:p>
            <a:pPr marL="12700" algn="just">
              <a:lnSpc>
                <a:spcPts val="2125"/>
              </a:lnSpc>
              <a:spcBef>
                <a:spcPts val="100"/>
              </a:spcBef>
            </a:pPr>
            <a:endParaRPr lang="es-ES" dirty="0">
              <a:latin typeface="Arial" panose="020B0604020202020204" pitchFamily="34" charset="0"/>
              <a:cs typeface="Arial" panose="020B0604020202020204" pitchFamily="34" charset="0"/>
            </a:endParaRPr>
          </a:p>
          <a:p>
            <a:pPr marL="298450" indent="-285750" algn="just">
              <a:lnSpc>
                <a:spcPts val="2125"/>
              </a:lnSpc>
              <a:spcBef>
                <a:spcPts val="100"/>
              </a:spcBef>
              <a:buFont typeface="Arial" panose="020B0604020202020204" pitchFamily="34" charset="0"/>
              <a:buChar char="•"/>
            </a:pPr>
            <a:r>
              <a:rPr lang="es-ES" sz="1800" dirty="0">
                <a:latin typeface="Arial" panose="020B0604020202020204" pitchFamily="34" charset="0"/>
                <a:cs typeface="Arial" panose="020B0604020202020204" pitchFamily="34" charset="0"/>
              </a:rPr>
              <a:t>Optimizar continuamente la selección musical y la calidad del contenido en cada uno de nuestros espacios.</a:t>
            </a:r>
            <a:endParaRPr sz="18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6BFB1EE1-ECDE-4AB6-672A-F0FFB80DFE7C}"/>
              </a:ext>
            </a:extLst>
          </p:cNvPr>
          <p:cNvPicPr>
            <a:picLocks noChangeAspect="1"/>
          </p:cNvPicPr>
          <p:nvPr/>
        </p:nvPicPr>
        <p:blipFill>
          <a:blip r:embed="rId2"/>
          <a:stretch>
            <a:fillRect/>
          </a:stretch>
        </p:blipFill>
        <p:spPr>
          <a:xfrm>
            <a:off x="7696200" y="152400"/>
            <a:ext cx="1213209" cy="11278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490" y="1197355"/>
            <a:ext cx="7941310" cy="1111010"/>
          </a:xfrm>
          <a:prstGeom prst="rect">
            <a:avLst/>
          </a:prstGeom>
        </p:spPr>
        <p:txBody>
          <a:bodyPr vert="horz" wrap="square" lIns="0" tIns="12700" rIns="0" bIns="0" rtlCol="0">
            <a:spAutoFit/>
          </a:bodyPr>
          <a:lstStyle/>
          <a:p>
            <a:pPr marL="12700">
              <a:lnSpc>
                <a:spcPts val="2135"/>
              </a:lnSpc>
              <a:spcBef>
                <a:spcPts val="100"/>
              </a:spcBef>
            </a:pPr>
            <a:r>
              <a:rPr sz="1800" b="1" spc="-95" dirty="0">
                <a:latin typeface="Arial" panose="020B0604020202020204" pitchFamily="34" charset="0"/>
                <a:cs typeface="Arial" panose="020B0604020202020204" pitchFamily="34" charset="0"/>
              </a:rPr>
              <a:t>Información</a:t>
            </a:r>
            <a:r>
              <a:rPr sz="1800" b="1" spc="-140" dirty="0">
                <a:latin typeface="Arial" panose="020B0604020202020204" pitchFamily="34" charset="0"/>
                <a:cs typeface="Arial" panose="020B0604020202020204" pitchFamily="34" charset="0"/>
              </a:rPr>
              <a:t> </a:t>
            </a:r>
            <a:r>
              <a:rPr sz="1800" b="1" spc="-135" dirty="0">
                <a:latin typeface="Arial" panose="020B0604020202020204" pitchFamily="34" charset="0"/>
                <a:cs typeface="Arial" panose="020B0604020202020204" pitchFamily="34" charset="0"/>
              </a:rPr>
              <a:t>Financiera:</a:t>
            </a:r>
            <a:endParaRPr lang="es-ES" sz="1800" b="1" spc="-135" dirty="0">
              <a:latin typeface="Arial" panose="020B0604020202020204" pitchFamily="34" charset="0"/>
              <a:cs typeface="Arial" panose="020B0604020202020204" pitchFamily="34" charset="0"/>
            </a:endParaRPr>
          </a:p>
          <a:p>
            <a:pPr marL="12700">
              <a:lnSpc>
                <a:spcPts val="2135"/>
              </a:lnSpc>
              <a:spcBef>
                <a:spcPts val="100"/>
              </a:spcBef>
            </a:pPr>
            <a:endParaRPr sz="1800" dirty="0">
              <a:latin typeface="Arial" panose="020B0604020202020204" pitchFamily="34" charset="0"/>
              <a:cs typeface="Arial" panose="020B0604020202020204" pitchFamily="34" charset="0"/>
            </a:endParaRPr>
          </a:p>
          <a:p>
            <a:pPr marL="12700" marR="5080">
              <a:lnSpc>
                <a:spcPts val="2210"/>
              </a:lnSpc>
              <a:spcBef>
                <a:spcPts val="5"/>
              </a:spcBef>
              <a:tabLst>
                <a:tab pos="935990" algn="l"/>
                <a:tab pos="1273175" algn="l"/>
                <a:tab pos="2221865" algn="l"/>
                <a:tab pos="2860040" algn="l"/>
                <a:tab pos="3494404" algn="l"/>
                <a:tab pos="3831590" algn="l"/>
              </a:tabLst>
            </a:pPr>
            <a:r>
              <a:rPr sz="1800" spc="-35" dirty="0">
                <a:latin typeface="Arial" panose="020B0604020202020204" pitchFamily="34" charset="0"/>
                <a:cs typeface="Arial" panose="020B0604020202020204" pitchFamily="34" charset="0"/>
              </a:rPr>
              <a:t>Du</a:t>
            </a:r>
            <a:r>
              <a:rPr sz="1800" spc="-70" dirty="0">
                <a:latin typeface="Arial" panose="020B0604020202020204" pitchFamily="34" charset="0"/>
                <a:cs typeface="Arial" panose="020B0604020202020204" pitchFamily="34" charset="0"/>
              </a:rPr>
              <a:t>r</a:t>
            </a:r>
            <a:r>
              <a:rPr sz="1800" spc="-85" dirty="0">
                <a:latin typeface="Arial" panose="020B0604020202020204" pitchFamily="34" charset="0"/>
                <a:cs typeface="Arial" panose="020B0604020202020204" pitchFamily="34" charset="0"/>
              </a:rPr>
              <a:t>a</a:t>
            </a:r>
            <a:r>
              <a:rPr sz="1800" spc="-55" dirty="0">
                <a:latin typeface="Arial" panose="020B0604020202020204" pitchFamily="34" charset="0"/>
                <a:cs typeface="Arial" panose="020B0604020202020204" pitchFamily="34" charset="0"/>
              </a:rPr>
              <a:t>n</a:t>
            </a:r>
            <a:r>
              <a:rPr sz="1800" spc="-140" dirty="0">
                <a:latin typeface="Arial" panose="020B0604020202020204" pitchFamily="34" charset="0"/>
                <a:cs typeface="Arial" panose="020B0604020202020204" pitchFamily="34" charset="0"/>
              </a:rPr>
              <a:t>t</a:t>
            </a:r>
            <a:r>
              <a:rPr sz="1800" spc="-9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	</a:t>
            </a:r>
            <a:r>
              <a:rPr sz="1800" spc="-105" dirty="0">
                <a:latin typeface="Arial" panose="020B0604020202020204" pitchFamily="34" charset="0"/>
                <a:cs typeface="Arial" panose="020B0604020202020204" pitchFamily="34" charset="0"/>
              </a:rPr>
              <a:t>el</a:t>
            </a:r>
            <a:r>
              <a:rPr sz="1800" dirty="0">
                <a:latin typeface="Arial" panose="020B0604020202020204" pitchFamily="34" charset="0"/>
                <a:cs typeface="Arial" panose="020B0604020202020204" pitchFamily="34" charset="0"/>
              </a:rPr>
              <a:t>	</a:t>
            </a:r>
            <a:r>
              <a:rPr sz="1800" spc="-190" dirty="0">
                <a:latin typeface="Arial" panose="020B0604020202020204" pitchFamily="34" charset="0"/>
                <a:cs typeface="Arial" panose="020B0604020202020204" pitchFamily="34" charset="0"/>
              </a:rPr>
              <a:t>e</a:t>
            </a:r>
            <a:r>
              <a:rPr sz="1800" spc="-135" dirty="0">
                <a:latin typeface="Arial" panose="020B0604020202020204" pitchFamily="34" charset="0"/>
                <a:cs typeface="Arial" panose="020B0604020202020204" pitchFamily="34" charset="0"/>
              </a:rPr>
              <a:t>j</a:t>
            </a:r>
            <a:r>
              <a:rPr sz="1800" spc="-95" dirty="0">
                <a:latin typeface="Arial" panose="020B0604020202020204" pitchFamily="34" charset="0"/>
                <a:cs typeface="Arial" panose="020B0604020202020204" pitchFamily="34" charset="0"/>
              </a:rPr>
              <a:t>e</a:t>
            </a:r>
            <a:r>
              <a:rPr sz="1800" spc="-100" dirty="0">
                <a:latin typeface="Arial" panose="020B0604020202020204" pitchFamily="34" charset="0"/>
                <a:cs typeface="Arial" panose="020B0604020202020204" pitchFamily="34" charset="0"/>
              </a:rPr>
              <a:t>r</a:t>
            </a:r>
            <a:r>
              <a:rPr sz="1800" spc="-135" dirty="0">
                <a:latin typeface="Arial" panose="020B0604020202020204" pitchFamily="34" charset="0"/>
                <a:cs typeface="Arial" panose="020B0604020202020204" pitchFamily="34" charset="0"/>
              </a:rPr>
              <a:t>c</a:t>
            </a:r>
            <a:r>
              <a:rPr sz="1800" spc="-110" dirty="0">
                <a:latin typeface="Arial" panose="020B0604020202020204" pitchFamily="34" charset="0"/>
                <a:cs typeface="Arial" panose="020B0604020202020204" pitchFamily="34" charset="0"/>
              </a:rPr>
              <a:t>i</a:t>
            </a:r>
            <a:r>
              <a:rPr sz="1800" spc="-135" dirty="0">
                <a:latin typeface="Arial" panose="020B0604020202020204" pitchFamily="34" charset="0"/>
                <a:cs typeface="Arial" panose="020B0604020202020204" pitchFamily="34" charset="0"/>
              </a:rPr>
              <a:t>c</a:t>
            </a:r>
            <a:r>
              <a:rPr sz="1800" spc="-110" dirty="0">
                <a:latin typeface="Arial" panose="020B0604020202020204" pitchFamily="34" charset="0"/>
                <a:cs typeface="Arial" panose="020B0604020202020204" pitchFamily="34" charset="0"/>
              </a:rPr>
              <a:t>i</a:t>
            </a:r>
            <a:r>
              <a:rPr sz="1800" spc="-2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	</a:t>
            </a:r>
            <a:r>
              <a:rPr sz="1800" spc="-75" dirty="0">
                <a:latin typeface="Arial" panose="020B0604020202020204" pitchFamily="34" charset="0"/>
                <a:cs typeface="Arial" panose="020B0604020202020204" pitchFamily="34" charset="0"/>
              </a:rPr>
              <a:t>fi</a:t>
            </a:r>
            <a:r>
              <a:rPr sz="1800" spc="-100" dirty="0">
                <a:latin typeface="Arial" panose="020B0604020202020204" pitchFamily="34" charset="0"/>
                <a:cs typeface="Arial" panose="020B0604020202020204" pitchFamily="34" charset="0"/>
              </a:rPr>
              <a:t>s</a:t>
            </a:r>
            <a:r>
              <a:rPr sz="1800" spc="-150" dirty="0">
                <a:latin typeface="Arial" panose="020B0604020202020204" pitchFamily="34" charset="0"/>
                <a:cs typeface="Arial" panose="020B0604020202020204" pitchFamily="34" charset="0"/>
              </a:rPr>
              <a:t>c</a:t>
            </a:r>
            <a:r>
              <a:rPr sz="1800" spc="-105" dirty="0">
                <a:latin typeface="Arial" panose="020B0604020202020204" pitchFamily="34" charset="0"/>
                <a:cs typeface="Arial" panose="020B0604020202020204" pitchFamily="34" charset="0"/>
              </a:rPr>
              <a:t>al</a:t>
            </a:r>
            <a:r>
              <a:rPr sz="1800"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202</a:t>
            </a:r>
            <a:r>
              <a:rPr lang="es-EC" spc="-35" dirty="0">
                <a:latin typeface="Arial" panose="020B0604020202020204" pitchFamily="34" charset="0"/>
                <a:cs typeface="Arial" panose="020B0604020202020204" pitchFamily="34" charset="0"/>
              </a:rPr>
              <a:t>5</a:t>
            </a:r>
            <a:r>
              <a:rPr sz="1800" dirty="0">
                <a:latin typeface="Arial" panose="020B0604020202020204" pitchFamily="34" charset="0"/>
                <a:cs typeface="Arial" panose="020B0604020202020204" pitchFamily="34" charset="0"/>
              </a:rPr>
              <a:t>	</a:t>
            </a:r>
            <a:r>
              <a:rPr sz="1800" spc="-105" dirty="0">
                <a:latin typeface="Arial" panose="020B0604020202020204" pitchFamily="34" charset="0"/>
                <a:cs typeface="Arial" panose="020B0604020202020204" pitchFamily="34" charset="0"/>
              </a:rPr>
              <a:t>el</a:t>
            </a:r>
            <a:r>
              <a:rPr sz="1800" dirty="0">
                <a:latin typeface="Arial" panose="020B0604020202020204" pitchFamily="34" charset="0"/>
                <a:cs typeface="Arial" panose="020B0604020202020204" pitchFamily="34" charset="0"/>
              </a:rPr>
              <a:t>	</a:t>
            </a:r>
            <a:r>
              <a:rPr sz="1800" spc="-65" dirty="0" err="1">
                <a:latin typeface="Arial" panose="020B0604020202020204" pitchFamily="34" charset="0"/>
                <a:cs typeface="Arial" panose="020B0604020202020204" pitchFamily="34" charset="0"/>
              </a:rPr>
              <a:t>e</a:t>
            </a:r>
            <a:r>
              <a:rPr sz="1800" spc="-75" dirty="0" err="1">
                <a:latin typeface="Arial" panose="020B0604020202020204" pitchFamily="34" charset="0"/>
                <a:cs typeface="Arial" panose="020B0604020202020204" pitchFamily="34" charset="0"/>
              </a:rPr>
              <a:t>s</a:t>
            </a:r>
            <a:r>
              <a:rPr sz="1800" spc="-145" dirty="0" err="1">
                <a:latin typeface="Arial" panose="020B0604020202020204" pitchFamily="34" charset="0"/>
                <a:cs typeface="Arial" panose="020B0604020202020204" pitchFamily="34" charset="0"/>
              </a:rPr>
              <a:t>t</a:t>
            </a:r>
            <a:r>
              <a:rPr sz="1800" spc="-85" dirty="0" err="1">
                <a:latin typeface="Arial" panose="020B0604020202020204" pitchFamily="34" charset="0"/>
                <a:cs typeface="Arial" panose="020B0604020202020204" pitchFamily="34" charset="0"/>
              </a:rPr>
              <a:t>a</a:t>
            </a:r>
            <a:r>
              <a:rPr sz="1800" spc="-60" dirty="0" err="1">
                <a:latin typeface="Arial" panose="020B0604020202020204" pitchFamily="34" charset="0"/>
                <a:cs typeface="Arial" panose="020B0604020202020204" pitchFamily="34" charset="0"/>
              </a:rPr>
              <a:t>d</a:t>
            </a:r>
            <a:r>
              <a:rPr sz="1800" spc="-15" dirty="0" err="1">
                <a:latin typeface="Arial" panose="020B0604020202020204" pitchFamily="34" charset="0"/>
                <a:cs typeface="Arial" panose="020B0604020202020204" pitchFamily="34" charset="0"/>
              </a:rPr>
              <a:t>o</a:t>
            </a:r>
            <a:r>
              <a:rPr lang="es-ES" sz="1800" spc="-15" dirty="0">
                <a:latin typeface="Arial" panose="020B0604020202020204" pitchFamily="34" charset="0"/>
                <a:cs typeface="Arial" panose="020B0604020202020204" pitchFamily="34" charset="0"/>
              </a:rPr>
              <a:t> financiero de Radio Concierto Guayaquil S.A.</a:t>
            </a:r>
            <a:r>
              <a:rPr sz="1800" spc="-15" dirty="0">
                <a:latin typeface="Arial" panose="020B0604020202020204" pitchFamily="34" charset="0"/>
                <a:cs typeface="Arial" panose="020B0604020202020204" pitchFamily="34" charset="0"/>
              </a:rPr>
              <a:t> </a:t>
            </a:r>
            <a:r>
              <a:rPr sz="1800" spc="-85" dirty="0">
                <a:latin typeface="Arial" panose="020B0604020202020204" pitchFamily="34" charset="0"/>
                <a:cs typeface="Arial" panose="020B0604020202020204" pitchFamily="34" charset="0"/>
              </a:rPr>
              <a:t>CONCERTQUIL </a:t>
            </a:r>
            <a:r>
              <a:rPr sz="1800" spc="-80" dirty="0">
                <a:latin typeface="Arial" panose="020B0604020202020204" pitchFamily="34" charset="0"/>
                <a:cs typeface="Arial" panose="020B0604020202020204" pitchFamily="34" charset="0"/>
              </a:rPr>
              <a:t>presenta </a:t>
            </a:r>
            <a:r>
              <a:rPr sz="1800" spc="-55" dirty="0">
                <a:latin typeface="Arial" panose="020B0604020202020204" pitchFamily="34" charset="0"/>
                <a:cs typeface="Arial" panose="020B0604020202020204" pitchFamily="34" charset="0"/>
              </a:rPr>
              <a:t>los </a:t>
            </a:r>
            <a:r>
              <a:rPr sz="1800" spc="-75" dirty="0">
                <a:latin typeface="Arial" panose="020B0604020202020204" pitchFamily="34" charset="0"/>
                <a:cs typeface="Arial" panose="020B0604020202020204" pitchFamily="34" charset="0"/>
              </a:rPr>
              <a:t>siguientes</a:t>
            </a:r>
            <a:r>
              <a:rPr sz="1800" spc="-370" dirty="0">
                <a:latin typeface="Arial" panose="020B0604020202020204" pitchFamily="34" charset="0"/>
                <a:cs typeface="Arial" panose="020B0604020202020204" pitchFamily="34" charset="0"/>
              </a:rPr>
              <a:t> </a:t>
            </a:r>
            <a:r>
              <a:rPr sz="1800" spc="-90" dirty="0">
                <a:latin typeface="Arial" panose="020B0604020202020204" pitchFamily="34" charset="0"/>
                <a:cs typeface="Arial" panose="020B0604020202020204" pitchFamily="34" charset="0"/>
              </a:rPr>
              <a:t>valores:</a:t>
            </a:r>
            <a:endParaRPr sz="1800" dirty="0">
              <a:latin typeface="Arial" panose="020B0604020202020204" pitchFamily="34" charset="0"/>
              <a:cs typeface="Arial" panose="020B0604020202020204" pitchFamily="34" charset="0"/>
            </a:endParaRPr>
          </a:p>
        </p:txBody>
      </p:sp>
      <p:sp>
        <p:nvSpPr>
          <p:cNvPr id="6" name="object 6"/>
          <p:cNvSpPr txBox="1"/>
          <p:nvPr/>
        </p:nvSpPr>
        <p:spPr>
          <a:xfrm>
            <a:off x="364490" y="4208779"/>
            <a:ext cx="7941310" cy="566694"/>
          </a:xfrm>
          <a:prstGeom prst="rect">
            <a:avLst/>
          </a:prstGeom>
        </p:spPr>
        <p:txBody>
          <a:bodyPr vert="horz" wrap="square" lIns="0" tIns="6350" rIns="0" bIns="0" rtlCol="0">
            <a:spAutoFit/>
          </a:bodyPr>
          <a:lstStyle/>
          <a:p>
            <a:pPr marL="12700" marR="5080">
              <a:lnSpc>
                <a:spcPct val="102200"/>
              </a:lnSpc>
              <a:spcBef>
                <a:spcPts val="50"/>
              </a:spcBef>
            </a:pPr>
            <a:r>
              <a:rPr sz="1800" spc="-55" dirty="0">
                <a:latin typeface="Arial" panose="020B0604020202020204" pitchFamily="34" charset="0"/>
                <a:cs typeface="Arial" panose="020B0604020202020204" pitchFamily="34" charset="0"/>
              </a:rPr>
              <a:t>Como </a:t>
            </a:r>
            <a:r>
              <a:rPr sz="1800" spc="-70" dirty="0">
                <a:latin typeface="Arial" panose="020B0604020202020204" pitchFamily="34" charset="0"/>
                <a:cs typeface="Arial" panose="020B0604020202020204" pitchFamily="34" charset="0"/>
              </a:rPr>
              <a:t>respaldo </a:t>
            </a:r>
            <a:r>
              <a:rPr sz="1800" spc="-75" dirty="0">
                <a:latin typeface="Arial" panose="020B0604020202020204" pitchFamily="34" charset="0"/>
                <a:cs typeface="Arial" panose="020B0604020202020204" pitchFamily="34" charset="0"/>
              </a:rPr>
              <a:t>de </a:t>
            </a:r>
            <a:r>
              <a:rPr sz="1800" spc="-105" dirty="0">
                <a:latin typeface="Arial" panose="020B0604020202020204" pitchFamily="34" charset="0"/>
                <a:cs typeface="Arial" panose="020B0604020202020204" pitchFamily="34" charset="0"/>
              </a:rPr>
              <a:t>la </a:t>
            </a:r>
            <a:r>
              <a:rPr sz="1800" spc="-80" dirty="0" err="1">
                <a:latin typeface="Arial" panose="020B0604020202020204" pitchFamily="34" charset="0"/>
                <a:cs typeface="Arial" panose="020B0604020202020204" pitchFamily="34" charset="0"/>
              </a:rPr>
              <a:t>información</a:t>
            </a:r>
            <a:r>
              <a:rPr lang="es-ES" sz="1800" spc="-80" dirty="0">
                <a:latin typeface="Arial" panose="020B0604020202020204" pitchFamily="34" charset="0"/>
                <a:cs typeface="Arial" panose="020B0604020202020204" pitchFamily="34" charset="0"/>
              </a:rPr>
              <a:t> antes </a:t>
            </a:r>
            <a:r>
              <a:rPr lang="es-ES" sz="1800" spc="-85" dirty="0">
                <a:latin typeface="Arial" panose="020B0604020202020204" pitchFamily="34" charset="0"/>
                <a:cs typeface="Arial" panose="020B0604020202020204" pitchFamily="34" charset="0"/>
              </a:rPr>
              <a:t>indicada </a:t>
            </a:r>
            <a:r>
              <a:rPr lang="es-ES" sz="1800" spc="-60" dirty="0">
                <a:latin typeface="Arial" panose="020B0604020202020204" pitchFamily="34" charset="0"/>
                <a:cs typeface="Arial" panose="020B0604020202020204" pitchFamily="34" charset="0"/>
              </a:rPr>
              <a:t>se </a:t>
            </a:r>
            <a:r>
              <a:rPr lang="es-ES" sz="1800" spc="-100" dirty="0">
                <a:latin typeface="Arial" panose="020B0604020202020204" pitchFamily="34" charset="0"/>
                <a:cs typeface="Arial" panose="020B0604020202020204" pitchFamily="34" charset="0"/>
              </a:rPr>
              <a:t>adjunta </a:t>
            </a:r>
            <a:r>
              <a:rPr lang="es-ES" sz="1800" spc="-105" dirty="0">
                <a:latin typeface="Arial" panose="020B0604020202020204" pitchFamily="34" charset="0"/>
                <a:cs typeface="Arial" panose="020B0604020202020204" pitchFamily="34" charset="0"/>
              </a:rPr>
              <a:t>al </a:t>
            </a:r>
            <a:r>
              <a:rPr lang="es-ES" sz="1800" spc="-80" dirty="0">
                <a:latin typeface="Arial" panose="020B0604020202020204" pitchFamily="34" charset="0"/>
                <a:cs typeface="Arial" panose="020B0604020202020204" pitchFamily="34" charset="0"/>
              </a:rPr>
              <a:t>presente informe</a:t>
            </a:r>
            <a:r>
              <a:rPr lang="es-ES" sz="1800" spc="-70" dirty="0">
                <a:latin typeface="Arial" panose="020B0604020202020204" pitchFamily="34" charset="0"/>
                <a:cs typeface="Arial" panose="020B0604020202020204" pitchFamily="34" charset="0"/>
              </a:rPr>
              <a:t> </a:t>
            </a:r>
            <a:r>
              <a:rPr lang="es-ES" sz="1800" spc="-55" dirty="0">
                <a:latin typeface="Arial" panose="020B0604020202020204" pitchFamily="34" charset="0"/>
                <a:cs typeface="Arial" panose="020B0604020202020204" pitchFamily="34" charset="0"/>
              </a:rPr>
              <a:t>los</a:t>
            </a:r>
            <a:endParaRPr lang="es-ES" sz="1800" dirty="0">
              <a:latin typeface="Arial" panose="020B0604020202020204" pitchFamily="34" charset="0"/>
              <a:cs typeface="Arial" panose="020B0604020202020204" pitchFamily="34" charset="0"/>
            </a:endParaRPr>
          </a:p>
          <a:p>
            <a:pPr marL="12700" marR="5080">
              <a:lnSpc>
                <a:spcPct val="102200"/>
              </a:lnSpc>
              <a:spcBef>
                <a:spcPts val="50"/>
              </a:spcBef>
            </a:pPr>
            <a:r>
              <a:rPr lang="es-ES" sz="1800" spc="-80" dirty="0">
                <a:latin typeface="Arial" panose="020B0604020202020204" pitchFamily="34" charset="0"/>
                <a:cs typeface="Arial" panose="020B0604020202020204" pitchFamily="34" charset="0"/>
              </a:rPr>
              <a:t> </a:t>
            </a:r>
            <a:r>
              <a:rPr sz="1800" spc="-75" dirty="0" err="1">
                <a:latin typeface="Arial" panose="020B0604020202020204" pitchFamily="34" charset="0"/>
                <a:cs typeface="Arial" panose="020B0604020202020204" pitchFamily="34" charset="0"/>
              </a:rPr>
              <a:t>siguientes</a:t>
            </a:r>
            <a:r>
              <a:rPr sz="1800" spc="-140" dirty="0">
                <a:latin typeface="Arial" panose="020B0604020202020204" pitchFamily="34" charset="0"/>
                <a:cs typeface="Arial" panose="020B0604020202020204" pitchFamily="34" charset="0"/>
              </a:rPr>
              <a:t> </a:t>
            </a:r>
            <a:r>
              <a:rPr sz="1800" spc="-75" dirty="0">
                <a:latin typeface="Arial" panose="020B0604020202020204" pitchFamily="34" charset="0"/>
                <a:cs typeface="Arial" panose="020B0604020202020204" pitchFamily="34" charset="0"/>
              </a:rPr>
              <a:t>documentos:</a:t>
            </a:r>
            <a:endParaRPr sz="1800" dirty="0">
              <a:latin typeface="Arial" panose="020B0604020202020204" pitchFamily="34" charset="0"/>
              <a:cs typeface="Arial" panose="020B0604020202020204" pitchFamily="34" charset="0"/>
            </a:endParaRPr>
          </a:p>
        </p:txBody>
      </p:sp>
      <p:sp>
        <p:nvSpPr>
          <p:cNvPr id="8" name="object 8"/>
          <p:cNvSpPr txBox="1"/>
          <p:nvPr/>
        </p:nvSpPr>
        <p:spPr>
          <a:xfrm>
            <a:off x="364490" y="5034788"/>
            <a:ext cx="2849880" cy="845819"/>
          </a:xfrm>
          <a:prstGeom prst="rect">
            <a:avLst/>
          </a:prstGeom>
        </p:spPr>
        <p:txBody>
          <a:bodyPr vert="horz" wrap="square" lIns="0" tIns="12700" rIns="0" bIns="0" rtlCol="0">
            <a:spAutoFit/>
          </a:bodyPr>
          <a:lstStyle/>
          <a:p>
            <a:pPr marL="12700">
              <a:lnSpc>
                <a:spcPct val="100000"/>
              </a:lnSpc>
              <a:spcBef>
                <a:spcPts val="100"/>
              </a:spcBef>
            </a:pPr>
            <a:r>
              <a:rPr sz="1800" spc="-95" dirty="0">
                <a:latin typeface="Arial" panose="020B0604020202020204" pitchFamily="34" charset="0"/>
                <a:cs typeface="Arial" panose="020B0604020202020204" pitchFamily="34" charset="0"/>
              </a:rPr>
              <a:t>Anexo:</a:t>
            </a:r>
            <a:endParaRPr sz="1800" dirty="0">
              <a:latin typeface="Arial" panose="020B0604020202020204" pitchFamily="34" charset="0"/>
              <a:cs typeface="Arial" panose="020B0604020202020204" pitchFamily="34" charset="0"/>
            </a:endParaRPr>
          </a:p>
          <a:p>
            <a:pPr marL="12700" marR="5080">
              <a:lnSpc>
                <a:spcPts val="2110"/>
              </a:lnSpc>
              <a:spcBef>
                <a:spcPts val="135"/>
              </a:spcBef>
            </a:pPr>
            <a:r>
              <a:rPr sz="1800" spc="-75" dirty="0">
                <a:latin typeface="Arial" panose="020B0604020202020204" pitchFamily="34" charset="0"/>
                <a:cs typeface="Arial" panose="020B0604020202020204" pitchFamily="34" charset="0"/>
              </a:rPr>
              <a:t>Estado de Situación</a:t>
            </a:r>
            <a:r>
              <a:rPr sz="1800" spc="-260" dirty="0">
                <a:latin typeface="Arial" panose="020B0604020202020204" pitchFamily="34" charset="0"/>
                <a:cs typeface="Arial" panose="020B0604020202020204" pitchFamily="34" charset="0"/>
              </a:rPr>
              <a:t> </a:t>
            </a:r>
            <a:r>
              <a:rPr sz="1800" spc="-95" dirty="0">
                <a:latin typeface="Arial" panose="020B0604020202020204" pitchFamily="34" charset="0"/>
                <a:cs typeface="Arial" panose="020B0604020202020204" pitchFamily="34" charset="0"/>
              </a:rPr>
              <a:t>Financiera  </a:t>
            </a:r>
            <a:r>
              <a:rPr sz="1800" spc="-75" dirty="0">
                <a:latin typeface="Arial" panose="020B0604020202020204" pitchFamily="34" charset="0"/>
                <a:cs typeface="Arial" panose="020B0604020202020204" pitchFamily="34" charset="0"/>
              </a:rPr>
              <a:t>Al </a:t>
            </a:r>
            <a:r>
              <a:rPr sz="1800" spc="-35" dirty="0">
                <a:latin typeface="Arial" panose="020B0604020202020204" pitchFamily="34" charset="0"/>
                <a:cs typeface="Arial" panose="020B0604020202020204" pitchFamily="34" charset="0"/>
              </a:rPr>
              <a:t>31 </a:t>
            </a:r>
            <a:r>
              <a:rPr sz="1800" spc="-75" dirty="0">
                <a:latin typeface="Arial" panose="020B0604020202020204" pitchFamily="34" charset="0"/>
                <a:cs typeface="Arial" panose="020B0604020202020204" pitchFamily="34" charset="0"/>
              </a:rPr>
              <a:t>de </a:t>
            </a:r>
            <a:r>
              <a:rPr sz="1800" spc="-80" dirty="0" err="1">
                <a:latin typeface="Arial" panose="020B0604020202020204" pitchFamily="34" charset="0"/>
                <a:cs typeface="Arial" panose="020B0604020202020204" pitchFamily="34" charset="0"/>
              </a:rPr>
              <a:t>Diciembre</a:t>
            </a:r>
            <a:r>
              <a:rPr sz="1800" spc="-80" dirty="0">
                <a:latin typeface="Arial" panose="020B0604020202020204" pitchFamily="34" charset="0"/>
                <a:cs typeface="Arial" panose="020B0604020202020204" pitchFamily="34" charset="0"/>
              </a:rPr>
              <a:t> </a:t>
            </a:r>
            <a:r>
              <a:rPr sz="1800" spc="-90" dirty="0">
                <a:latin typeface="Arial" panose="020B0604020202020204" pitchFamily="34" charset="0"/>
                <a:cs typeface="Arial" panose="020B0604020202020204" pitchFamily="34" charset="0"/>
              </a:rPr>
              <a:t>de</a:t>
            </a:r>
            <a:r>
              <a:rPr lang="es-ES" sz="1800" spc="-90"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202</a:t>
            </a:r>
            <a:r>
              <a:rPr lang="es-EC" spc="-35" dirty="0">
                <a:latin typeface="Arial" panose="020B0604020202020204" pitchFamily="34" charset="0"/>
                <a:cs typeface="Arial" panose="020B0604020202020204" pitchFamily="34" charset="0"/>
              </a:rPr>
              <a:t>5</a:t>
            </a:r>
            <a:endParaRPr sz="18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2E0DBB8-1239-98CA-D310-5B1831378CBB}"/>
              </a:ext>
            </a:extLst>
          </p:cNvPr>
          <p:cNvPicPr>
            <a:picLocks noChangeAspect="1"/>
          </p:cNvPicPr>
          <p:nvPr/>
        </p:nvPicPr>
        <p:blipFill>
          <a:blip r:embed="rId2"/>
          <a:stretch>
            <a:fillRect/>
          </a:stretch>
        </p:blipFill>
        <p:spPr>
          <a:xfrm>
            <a:off x="7848600" y="157027"/>
            <a:ext cx="1213209" cy="1127858"/>
          </a:xfrm>
          <a:prstGeom prst="rect">
            <a:avLst/>
          </a:prstGeom>
        </p:spPr>
      </p:pic>
      <p:sp>
        <p:nvSpPr>
          <p:cNvPr id="9" name="CuadroTexto 8">
            <a:extLst>
              <a:ext uri="{FF2B5EF4-FFF2-40B4-BE49-F238E27FC236}">
                <a16:creationId xmlns:a16="http://schemas.microsoft.com/office/drawing/2014/main" id="{4EA5D22F-C6BF-D717-55DC-20BCB4348E58}"/>
              </a:ext>
            </a:extLst>
          </p:cNvPr>
          <p:cNvSpPr txBox="1"/>
          <p:nvPr/>
        </p:nvSpPr>
        <p:spPr>
          <a:xfrm>
            <a:off x="2286000" y="2967335"/>
            <a:ext cx="4572000" cy="923330"/>
          </a:xfrm>
          <a:prstGeom prst="rect">
            <a:avLst/>
          </a:prstGeom>
          <a:noFill/>
        </p:spPr>
        <p:txBody>
          <a:bodyPr wrap="square">
            <a:spAutoFit/>
          </a:bodyPr>
          <a:lstStyle/>
          <a:p>
            <a:pPr algn="l">
              <a:buNone/>
            </a:pPr>
            <a:r>
              <a:rPr lang="es-ES" b="0" i="0" dirty="0">
                <a:solidFill>
                  <a:srgbClr val="222222"/>
                </a:solidFill>
                <a:effectLst/>
                <a:latin typeface="Arial" panose="020B0604020202020204" pitchFamily="34" charset="0"/>
              </a:rPr>
              <a:t>TOTAL ACTIVOS .       $332.909</a:t>
            </a:r>
          </a:p>
          <a:p>
            <a:pPr algn="l">
              <a:buNone/>
            </a:pPr>
            <a:r>
              <a:rPr lang="es-ES" b="0" i="0" dirty="0">
                <a:solidFill>
                  <a:srgbClr val="222222"/>
                </a:solidFill>
                <a:effectLst/>
                <a:latin typeface="Arial" panose="020B0604020202020204" pitchFamily="34" charset="0"/>
              </a:rPr>
              <a:t>TOTAL PASIVOS :       $339.200</a:t>
            </a:r>
          </a:p>
          <a:p>
            <a:pPr algn="l"/>
            <a:r>
              <a:rPr lang="es-ES" b="0" i="0" dirty="0">
                <a:solidFill>
                  <a:srgbClr val="222222"/>
                </a:solidFill>
                <a:effectLst/>
                <a:latin typeface="Arial" panose="020B0604020202020204" pitchFamily="34" charset="0"/>
              </a:rPr>
              <a:t>TOTAL PATRIMONIO:  - $ 6.291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6592" y="963861"/>
            <a:ext cx="3011805" cy="299720"/>
          </a:xfrm>
          <a:prstGeom prst="rect">
            <a:avLst/>
          </a:prstGeom>
        </p:spPr>
        <p:txBody>
          <a:bodyPr vert="horz" wrap="square" lIns="0" tIns="12700" rIns="0" bIns="0" rtlCol="0">
            <a:spAutoFit/>
          </a:bodyPr>
          <a:lstStyle/>
          <a:p>
            <a:pPr marL="12700">
              <a:lnSpc>
                <a:spcPct val="100000"/>
              </a:lnSpc>
              <a:spcBef>
                <a:spcPts val="100"/>
              </a:spcBef>
            </a:pPr>
            <a:r>
              <a:rPr sz="1800" b="1" spc="-110" dirty="0">
                <a:latin typeface="Trebuchet MS"/>
                <a:cs typeface="Trebuchet MS"/>
              </a:rPr>
              <a:t>Anexos </a:t>
            </a:r>
            <a:r>
              <a:rPr sz="1800" b="1" spc="-135" dirty="0">
                <a:latin typeface="Trebuchet MS"/>
                <a:cs typeface="Trebuchet MS"/>
              </a:rPr>
              <a:t>1-2 </a:t>
            </a:r>
            <a:r>
              <a:rPr sz="1800" b="1" spc="-100" dirty="0">
                <a:latin typeface="Trebuchet MS"/>
                <a:cs typeface="Trebuchet MS"/>
              </a:rPr>
              <a:t>Situación</a:t>
            </a:r>
            <a:r>
              <a:rPr sz="1800" b="1" spc="-170" dirty="0">
                <a:latin typeface="Trebuchet MS"/>
                <a:cs typeface="Trebuchet MS"/>
              </a:rPr>
              <a:t> </a:t>
            </a:r>
            <a:r>
              <a:rPr sz="1800" b="1" spc="-130" dirty="0">
                <a:latin typeface="Trebuchet MS"/>
                <a:cs typeface="Trebuchet MS"/>
              </a:rPr>
              <a:t>Financiera</a:t>
            </a:r>
            <a:endParaRPr sz="1800" dirty="0">
              <a:latin typeface="Trebuchet MS"/>
              <a:cs typeface="Trebuchet MS"/>
            </a:endParaRPr>
          </a:p>
        </p:txBody>
      </p:sp>
      <p:pic>
        <p:nvPicPr>
          <p:cNvPr id="3" name="Imagen 2">
            <a:extLst>
              <a:ext uri="{FF2B5EF4-FFF2-40B4-BE49-F238E27FC236}">
                <a16:creationId xmlns:a16="http://schemas.microsoft.com/office/drawing/2014/main" id="{EE5375C2-56E1-3009-9BEF-3C16E3342110}"/>
              </a:ext>
            </a:extLst>
          </p:cNvPr>
          <p:cNvPicPr>
            <a:picLocks noChangeAspect="1"/>
          </p:cNvPicPr>
          <p:nvPr/>
        </p:nvPicPr>
        <p:blipFill>
          <a:blip r:embed="rId2"/>
          <a:stretch>
            <a:fillRect/>
          </a:stretch>
        </p:blipFill>
        <p:spPr>
          <a:xfrm>
            <a:off x="7848600" y="153938"/>
            <a:ext cx="1213209" cy="1127858"/>
          </a:xfrm>
          <a:prstGeom prst="rect">
            <a:avLst/>
          </a:prstGeom>
        </p:spPr>
      </p:pic>
      <p:pic>
        <p:nvPicPr>
          <p:cNvPr id="6" name="Imagen 5">
            <a:extLst>
              <a:ext uri="{FF2B5EF4-FFF2-40B4-BE49-F238E27FC236}">
                <a16:creationId xmlns:a16="http://schemas.microsoft.com/office/drawing/2014/main" id="{7307E1CF-CF20-84EA-0C6C-6AE6E29205F1}"/>
              </a:ext>
            </a:extLst>
          </p:cNvPr>
          <p:cNvPicPr>
            <a:picLocks noChangeAspect="1"/>
          </p:cNvPicPr>
          <p:nvPr/>
        </p:nvPicPr>
        <p:blipFill>
          <a:blip r:embed="rId3"/>
          <a:stretch>
            <a:fillRect/>
          </a:stretch>
        </p:blipFill>
        <p:spPr>
          <a:xfrm>
            <a:off x="1524000" y="1600199"/>
            <a:ext cx="6172200" cy="47646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1757</TotalTime>
  <Words>1186</Words>
  <Application>Microsoft Office PowerPoint</Application>
  <PresentationFormat>Presentación en pantalla (4:3)</PresentationFormat>
  <Paragraphs>111</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Aptos</vt:lpstr>
      <vt:lpstr>Arial</vt:lpstr>
      <vt:lpstr>Calibri</vt:lpstr>
      <vt:lpstr>Trebuchet MS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Anexos 3-4 Laborales y Tributarios</vt:lpstr>
      <vt:lpstr>Derechos de Autor En el 2025 se han cumplido siempre dentro del tiempo con Sayce y Soprofón, que son las instituciones autorizadas para cobrar los derechos de autor de artistas nacionales e  internacionales según lo establecido por la ley.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Cristina Larrea Marriott</dc:creator>
  <cp:lastModifiedBy>Claudia Elizabeth Leigh Vivanco</cp:lastModifiedBy>
  <cp:revision>51</cp:revision>
  <cp:lastPrinted>2025-07-18T17:13:50Z</cp:lastPrinted>
  <dcterms:created xsi:type="dcterms:W3CDTF">2022-03-28T18:11:45Z</dcterms:created>
  <dcterms:modified xsi:type="dcterms:W3CDTF">2026-05-12T16:09:29Z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2021-06-25T00:00:00Z</vt:filetime>
  </property>
  <property fmtid="{D5CDD505-2E9C-101B-9397-08002B2CF9AE}" pid="3" name="LastSaved">
    <vt:filetime>2022-03-28T00:00:00Z</vt:filetime>
  </property>
</Properties>
</file>